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57" r:id="rId2"/>
    <p:sldMasterId id="2147483674" r:id="rId3"/>
  </p:sldMasterIdLst>
  <p:notesMasterIdLst>
    <p:notesMasterId r:id="rId16"/>
  </p:notesMasterIdLst>
  <p:handoutMasterIdLst>
    <p:handoutMasterId r:id="rId17"/>
  </p:handoutMasterIdLst>
  <p:sldIdLst>
    <p:sldId id="281" r:id="rId4"/>
    <p:sldId id="259" r:id="rId5"/>
    <p:sldId id="262" r:id="rId6"/>
    <p:sldId id="264" r:id="rId7"/>
    <p:sldId id="266" r:id="rId8"/>
    <p:sldId id="265" r:id="rId9"/>
    <p:sldId id="267" r:id="rId10"/>
    <p:sldId id="268" r:id="rId11"/>
    <p:sldId id="288" r:id="rId12"/>
    <p:sldId id="269" r:id="rId13"/>
    <p:sldId id="271" r:id="rId14"/>
    <p:sldId id="287" r:id="rId15"/>
  </p:sldIdLst>
  <p:sldSz cx="12192000" cy="6858000"/>
  <p:notesSz cx="6797675" cy="9926638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Futura PT Book" panose="020B0604020202020204" charset="-52"/>
      <p:regular r:id="rId28"/>
    </p:embeddedFont>
    <p:embeddedFont>
      <p:font typeface="Futura PT Light" panose="020B0604020202020204" charset="-52"/>
      <p:regular r:id="rId29"/>
    </p:embeddedFont>
    <p:embeddedFont>
      <p:font typeface="Yu Mincho" panose="02020400000000000000" pitchFamily="18" charset="-128"/>
      <p:regular r:id="rId3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118" userDrawn="1">
          <p15:clr>
            <a:srgbClr val="A4A3A4"/>
          </p15:clr>
        </p15:guide>
        <p15:guide id="4" pos="143" userDrawn="1">
          <p15:clr>
            <a:srgbClr val="A4A3A4"/>
          </p15:clr>
        </p15:guide>
        <p15:guide id="5" pos="5133" userDrawn="1">
          <p15:clr>
            <a:srgbClr val="A4A3A4"/>
          </p15:clr>
        </p15:guide>
        <p15:guide id="6" orient="horz" pos="527" userDrawn="1">
          <p15:clr>
            <a:srgbClr val="A4A3A4"/>
          </p15:clr>
        </p15:guide>
        <p15:guide id="7" orient="horz" pos="4088" userDrawn="1">
          <p15:clr>
            <a:srgbClr val="A4A3A4"/>
          </p15:clr>
        </p15:guide>
        <p15:guide id="8" pos="2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96FD"/>
    <a:srgbClr val="4A63FC"/>
    <a:srgbClr val="C9D7F2"/>
    <a:srgbClr val="7F7F7F"/>
    <a:srgbClr val="FFC61E"/>
    <a:srgbClr val="E9F0FD"/>
    <a:srgbClr val="E83845"/>
    <a:srgbClr val="4B83F2"/>
    <a:srgbClr val="0540F2"/>
    <a:srgbClr val="009F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5" autoAdjust="0"/>
    <p:restoredTop sz="95597" autoAdjust="0"/>
  </p:normalViewPr>
  <p:slideViewPr>
    <p:cSldViewPr snapToGrid="0" showGuides="1">
      <p:cViewPr varScale="1">
        <p:scale>
          <a:sx n="109" d="100"/>
          <a:sy n="109" d="100"/>
        </p:scale>
        <p:origin x="480" y="114"/>
      </p:cViewPr>
      <p:guideLst>
        <p:guide orient="horz" pos="2115"/>
        <p:guide pos="3840"/>
        <p:guide pos="1118"/>
        <p:guide pos="143"/>
        <p:guide pos="5133"/>
        <p:guide orient="horz" pos="527"/>
        <p:guide orient="horz" pos="4088"/>
        <p:guide pos="2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5" d="100"/>
        <a:sy n="65" d="100"/>
      </p:scale>
      <p:origin x="0" y="0"/>
    </p:cViewPr>
  </p:notesTextViewPr>
  <p:notesViewPr>
    <p:cSldViewPr snapToGrid="0">
      <p:cViewPr varScale="1">
        <p:scale>
          <a:sx n="109" d="100"/>
          <a:sy n="109" d="100"/>
        </p:scale>
        <p:origin x="5240" y="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66C758-C8E5-4928-89DA-2159A89F97C8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D10FCC1-E0EF-4313-95FA-EDCAB00B1B20}">
      <dgm:prSet phldrT="[Текст]" custT="1"/>
      <dgm:spPr/>
      <dgm:t>
        <a:bodyPr/>
        <a:lstStyle/>
        <a:p>
          <a:r>
            <a:rPr lang="ru-RU" sz="1800" dirty="0">
              <a:latin typeface="Century Gothic" panose="020B0502020202020204" pitchFamily="34" charset="0"/>
            </a:rPr>
            <a:t>Деловое</a:t>
          </a:r>
          <a:r>
            <a:rPr lang="ru-RU" sz="2400" dirty="0"/>
            <a:t> </a:t>
          </a:r>
        </a:p>
      </dgm:t>
    </dgm:pt>
    <dgm:pt modelId="{935A6AC4-09EB-4187-A7D7-6F080B598D97}" type="parTrans" cxnId="{7A5327F0-80B3-4F2C-BD61-027FCE8BD9F3}">
      <dgm:prSet/>
      <dgm:spPr/>
      <dgm:t>
        <a:bodyPr/>
        <a:lstStyle/>
        <a:p>
          <a:endParaRPr lang="ru-RU"/>
        </a:p>
      </dgm:t>
    </dgm:pt>
    <dgm:pt modelId="{3C80B8DF-A4D3-45A6-8E13-A4579C16C4EE}" type="sibTrans" cxnId="{7A5327F0-80B3-4F2C-BD61-027FCE8BD9F3}">
      <dgm:prSet/>
      <dgm:spPr/>
      <dgm:t>
        <a:bodyPr/>
        <a:lstStyle/>
        <a:p>
          <a:endParaRPr lang="ru-RU"/>
        </a:p>
      </dgm:t>
    </dgm:pt>
    <dgm:pt modelId="{DF388409-EE48-428E-98DB-FEDE487BCC27}">
      <dgm:prSet phldrT="[Текст]"/>
      <dgm:spPr/>
      <dgm:t>
        <a:bodyPr/>
        <a:lstStyle/>
        <a:p>
          <a:r>
            <a:rPr lang="ru-RU" dirty="0">
              <a:latin typeface="Century Gothic" panose="020B0502020202020204" pitchFamily="34" charset="0"/>
            </a:rPr>
            <a:t>ФГБОУ ВО «Курганский государственный университет»</a:t>
          </a:r>
        </a:p>
      </dgm:t>
    </dgm:pt>
    <dgm:pt modelId="{52AD7080-87B2-4525-8F05-0CE0E10127FB}" type="parTrans" cxnId="{849B04AB-3866-4F96-8F60-49DBE80EEB60}">
      <dgm:prSet/>
      <dgm:spPr/>
      <dgm:t>
        <a:bodyPr/>
        <a:lstStyle/>
        <a:p>
          <a:endParaRPr lang="ru-RU"/>
        </a:p>
      </dgm:t>
    </dgm:pt>
    <dgm:pt modelId="{EDC1EE93-42AE-4DD3-BB04-8FB80E359B7F}" type="sibTrans" cxnId="{849B04AB-3866-4F96-8F60-49DBE80EEB60}">
      <dgm:prSet/>
      <dgm:spPr/>
      <dgm:t>
        <a:bodyPr/>
        <a:lstStyle/>
        <a:p>
          <a:endParaRPr lang="ru-RU"/>
        </a:p>
      </dgm:t>
    </dgm:pt>
    <dgm:pt modelId="{DDC75002-C0DC-459D-B862-E650A8069162}">
      <dgm:prSet phldrT="[Текст]"/>
      <dgm:spPr/>
      <dgm:t>
        <a:bodyPr/>
        <a:lstStyle/>
        <a:p>
          <a:r>
            <a:rPr lang="ru-RU" dirty="0">
              <a:latin typeface="Century Gothic" panose="020B0502020202020204" pitchFamily="34" charset="0"/>
            </a:rPr>
            <a:t>Областная специальная библиотека им. В. Г. Короленко</a:t>
          </a:r>
        </a:p>
      </dgm:t>
    </dgm:pt>
    <dgm:pt modelId="{C09C1F61-CDD5-44E1-9889-3024E12C59C0}" type="parTrans" cxnId="{B4DA5920-579E-46C7-BB21-B3BB4009109F}">
      <dgm:prSet/>
      <dgm:spPr/>
      <dgm:t>
        <a:bodyPr/>
        <a:lstStyle/>
        <a:p>
          <a:endParaRPr lang="ru-RU"/>
        </a:p>
      </dgm:t>
    </dgm:pt>
    <dgm:pt modelId="{911A6F18-B693-44B7-B0CC-792C51F624FB}" type="sibTrans" cxnId="{B4DA5920-579E-46C7-BB21-B3BB4009109F}">
      <dgm:prSet/>
      <dgm:spPr/>
      <dgm:t>
        <a:bodyPr/>
        <a:lstStyle/>
        <a:p>
          <a:endParaRPr lang="ru-RU"/>
        </a:p>
      </dgm:t>
    </dgm:pt>
    <dgm:pt modelId="{811588A6-B6B1-4753-9899-906C27B420EB}">
      <dgm:prSet phldrT="[Текст]" custT="1"/>
      <dgm:spPr/>
      <dgm:t>
        <a:bodyPr/>
        <a:lstStyle/>
        <a:p>
          <a:r>
            <a:rPr lang="ru-RU" sz="1600" dirty="0" err="1">
              <a:latin typeface="Century Gothic" panose="020B0502020202020204" pitchFamily="34" charset="0"/>
            </a:rPr>
            <a:t>Профориен</a:t>
          </a:r>
          <a:endParaRPr lang="ru-RU" sz="1600" dirty="0">
            <a:latin typeface="Century Gothic" panose="020B0502020202020204" pitchFamily="34" charset="0"/>
          </a:endParaRPr>
        </a:p>
        <a:p>
          <a:r>
            <a:rPr lang="ru-RU" sz="1600" dirty="0" err="1">
              <a:latin typeface="Century Gothic" panose="020B0502020202020204" pitchFamily="34" charset="0"/>
            </a:rPr>
            <a:t>тационное</a:t>
          </a:r>
          <a:endParaRPr lang="ru-RU" sz="1600" dirty="0">
            <a:latin typeface="Century Gothic" panose="020B0502020202020204" pitchFamily="34" charset="0"/>
          </a:endParaRPr>
        </a:p>
      </dgm:t>
    </dgm:pt>
    <dgm:pt modelId="{26A2C38C-9C92-4BDE-AF4D-9A5F28A221FC}" type="parTrans" cxnId="{0E50F9F1-2626-4EF1-B5F2-0253046DC71D}">
      <dgm:prSet/>
      <dgm:spPr/>
      <dgm:t>
        <a:bodyPr/>
        <a:lstStyle/>
        <a:p>
          <a:endParaRPr lang="ru-RU"/>
        </a:p>
      </dgm:t>
    </dgm:pt>
    <dgm:pt modelId="{573941DD-77E7-4770-9302-D5FCF808FA42}" type="sibTrans" cxnId="{0E50F9F1-2626-4EF1-B5F2-0253046DC71D}">
      <dgm:prSet/>
      <dgm:spPr/>
      <dgm:t>
        <a:bodyPr/>
        <a:lstStyle/>
        <a:p>
          <a:endParaRPr lang="ru-RU"/>
        </a:p>
      </dgm:t>
    </dgm:pt>
    <dgm:pt modelId="{CE4F03B9-28FA-48F6-841D-E00E919267F7}">
      <dgm:prSet phldrT="[Текст]"/>
      <dgm:spPr/>
      <dgm:t>
        <a:bodyPr/>
        <a:lstStyle/>
        <a:p>
          <a:r>
            <a:rPr lang="ru-RU" dirty="0">
              <a:latin typeface="Century Gothic" panose="020B0502020202020204" pitchFamily="34" charset="0"/>
            </a:rPr>
            <a:t>Санаторий «Лесники» (культурный центр)</a:t>
          </a:r>
        </a:p>
      </dgm:t>
    </dgm:pt>
    <dgm:pt modelId="{3361327D-C4D9-4CEB-87F7-968E2A25679E}" type="parTrans" cxnId="{1E9B01BD-C88D-4BAB-9426-BF4D9D1C2F66}">
      <dgm:prSet/>
      <dgm:spPr/>
      <dgm:t>
        <a:bodyPr/>
        <a:lstStyle/>
        <a:p>
          <a:endParaRPr lang="ru-RU"/>
        </a:p>
      </dgm:t>
    </dgm:pt>
    <dgm:pt modelId="{CE51621A-ED7F-4601-A742-2FAC45CBD5FD}" type="sibTrans" cxnId="{1E9B01BD-C88D-4BAB-9426-BF4D9D1C2F66}">
      <dgm:prSet/>
      <dgm:spPr/>
      <dgm:t>
        <a:bodyPr/>
        <a:lstStyle/>
        <a:p>
          <a:endParaRPr lang="ru-RU"/>
        </a:p>
      </dgm:t>
    </dgm:pt>
    <dgm:pt modelId="{300DBFC0-E585-4F65-A73E-AFA7234A3456}">
      <dgm:prSet phldrT="[Текст]"/>
      <dgm:spPr/>
      <dgm:t>
        <a:bodyPr/>
        <a:lstStyle/>
        <a:p>
          <a:r>
            <a:rPr lang="ru-RU" dirty="0">
              <a:latin typeface="Century Gothic" panose="020B0502020202020204" pitchFamily="34" charset="0"/>
            </a:rPr>
            <a:t>СОЛКД «им. Островского» </a:t>
          </a:r>
        </a:p>
      </dgm:t>
    </dgm:pt>
    <dgm:pt modelId="{6654B2A1-E5B1-461C-8622-99EEA5017B13}" type="parTrans" cxnId="{82F54179-AE11-4074-8535-8E78AB8F8EB9}">
      <dgm:prSet/>
      <dgm:spPr/>
      <dgm:t>
        <a:bodyPr/>
        <a:lstStyle/>
        <a:p>
          <a:endParaRPr lang="ru-RU"/>
        </a:p>
      </dgm:t>
    </dgm:pt>
    <dgm:pt modelId="{D0C105F6-3203-4F4B-B1A1-41FBDC3636A4}" type="sibTrans" cxnId="{82F54179-AE11-4074-8535-8E78AB8F8EB9}">
      <dgm:prSet/>
      <dgm:spPr/>
      <dgm:t>
        <a:bodyPr/>
        <a:lstStyle/>
        <a:p>
          <a:endParaRPr lang="ru-RU"/>
        </a:p>
      </dgm:t>
    </dgm:pt>
    <dgm:pt modelId="{4A42C89D-9E40-4011-B5A2-ACFC6EC280A7}">
      <dgm:prSet phldrT="[Текст]"/>
      <dgm:spPr/>
      <dgm:t>
        <a:bodyPr/>
        <a:lstStyle/>
        <a:p>
          <a:r>
            <a:rPr lang="ru-RU" dirty="0">
              <a:latin typeface="Century Gothic" panose="020B0502020202020204" pitchFamily="34" charset="0"/>
            </a:rPr>
            <a:t>Культурное</a:t>
          </a:r>
        </a:p>
      </dgm:t>
    </dgm:pt>
    <dgm:pt modelId="{A7280BD2-C2F6-4F08-ADF1-0FC30C85B8B4}" type="parTrans" cxnId="{BD786FB5-1463-482B-97F8-C4EF4A8E36B8}">
      <dgm:prSet/>
      <dgm:spPr/>
      <dgm:t>
        <a:bodyPr/>
        <a:lstStyle/>
        <a:p>
          <a:endParaRPr lang="ru-RU"/>
        </a:p>
      </dgm:t>
    </dgm:pt>
    <dgm:pt modelId="{BEBB8158-9CBC-4F95-9CFD-6397A8C6EFFE}" type="sibTrans" cxnId="{BD786FB5-1463-482B-97F8-C4EF4A8E36B8}">
      <dgm:prSet/>
      <dgm:spPr/>
      <dgm:t>
        <a:bodyPr/>
        <a:lstStyle/>
        <a:p>
          <a:endParaRPr lang="ru-RU"/>
        </a:p>
      </dgm:t>
    </dgm:pt>
    <dgm:pt modelId="{97A3FAF7-A747-4283-952B-C7778314CDE9}">
      <dgm:prSet phldrT="[Текст]"/>
      <dgm:spPr/>
      <dgm:t>
        <a:bodyPr/>
        <a:lstStyle/>
        <a:p>
          <a:r>
            <a:rPr lang="ru-RU" dirty="0">
              <a:latin typeface="Century Gothic" panose="020B0502020202020204" pitchFamily="34" charset="0"/>
            </a:rPr>
            <a:t>ГАУ "Курганская областная филармония"</a:t>
          </a:r>
        </a:p>
      </dgm:t>
    </dgm:pt>
    <dgm:pt modelId="{7495A206-54B3-44CF-8F29-F86ABC45FEFC}" type="parTrans" cxnId="{B7DB501B-D36D-4CCE-8BAD-78EE6C921E11}">
      <dgm:prSet/>
      <dgm:spPr/>
      <dgm:t>
        <a:bodyPr/>
        <a:lstStyle/>
        <a:p>
          <a:endParaRPr lang="ru-RU"/>
        </a:p>
      </dgm:t>
    </dgm:pt>
    <dgm:pt modelId="{7A43B23B-26CB-4472-9F19-D9F82E1519CF}" type="sibTrans" cxnId="{B7DB501B-D36D-4CCE-8BAD-78EE6C921E11}">
      <dgm:prSet/>
      <dgm:spPr/>
      <dgm:t>
        <a:bodyPr/>
        <a:lstStyle/>
        <a:p>
          <a:endParaRPr lang="ru-RU"/>
        </a:p>
      </dgm:t>
    </dgm:pt>
    <dgm:pt modelId="{09EAB1E9-8E7F-4FE0-BBA2-A429A0E116E4}">
      <dgm:prSet phldrT="[Текст]"/>
      <dgm:spPr/>
      <dgm:t>
        <a:bodyPr/>
        <a:lstStyle/>
        <a:p>
          <a:r>
            <a:rPr lang="ru-RU" dirty="0" err="1">
              <a:latin typeface="Century Gothic" panose="020B0502020202020204" pitchFamily="34" charset="0"/>
            </a:rPr>
            <a:t>Мультицентры</a:t>
          </a:r>
          <a:r>
            <a:rPr lang="ru-RU" dirty="0">
              <a:latin typeface="Century Gothic" panose="020B0502020202020204" pitchFamily="34" charset="0"/>
            </a:rPr>
            <a:t> «Смолин», «Скрепка»</a:t>
          </a:r>
        </a:p>
      </dgm:t>
    </dgm:pt>
    <dgm:pt modelId="{32F51620-C83A-4D78-AA16-C4F47942A560}" type="parTrans" cxnId="{FEA1B4D2-64F2-484C-94C0-4E0E70818529}">
      <dgm:prSet/>
      <dgm:spPr/>
      <dgm:t>
        <a:bodyPr/>
        <a:lstStyle/>
        <a:p>
          <a:endParaRPr lang="ru-RU"/>
        </a:p>
      </dgm:t>
    </dgm:pt>
    <dgm:pt modelId="{E76C670A-D963-4588-A8BD-EFEFB270BCBF}" type="sibTrans" cxnId="{FEA1B4D2-64F2-484C-94C0-4E0E70818529}">
      <dgm:prSet/>
      <dgm:spPr/>
      <dgm:t>
        <a:bodyPr/>
        <a:lstStyle/>
        <a:p>
          <a:endParaRPr lang="ru-RU"/>
        </a:p>
      </dgm:t>
    </dgm:pt>
    <dgm:pt modelId="{43C1252F-CAE7-4828-8B21-35EC1359FCC0}">
      <dgm:prSet phldrT="[Текст]"/>
      <dgm:spPr/>
      <dgm:t>
        <a:bodyPr/>
        <a:lstStyle/>
        <a:p>
          <a:r>
            <a:rPr lang="ru-RU" dirty="0">
              <a:latin typeface="Century Gothic" panose="020B0502020202020204" pitchFamily="34" charset="0"/>
            </a:rPr>
            <a:t>Музеи образовательных организаций</a:t>
          </a:r>
        </a:p>
      </dgm:t>
    </dgm:pt>
    <dgm:pt modelId="{866299C3-CDF1-4832-9A05-0BD3467C3EDB}" type="parTrans" cxnId="{2A3B5AA9-1AB8-4F21-AFF5-16CD80A1A0C0}">
      <dgm:prSet/>
      <dgm:spPr/>
      <dgm:t>
        <a:bodyPr/>
        <a:lstStyle/>
        <a:p>
          <a:endParaRPr lang="ru-RU"/>
        </a:p>
      </dgm:t>
    </dgm:pt>
    <dgm:pt modelId="{B7945432-4213-484D-86B0-CE8AF31DE798}" type="sibTrans" cxnId="{2A3B5AA9-1AB8-4F21-AFF5-16CD80A1A0C0}">
      <dgm:prSet/>
      <dgm:spPr/>
      <dgm:t>
        <a:bodyPr/>
        <a:lstStyle/>
        <a:p>
          <a:endParaRPr lang="ru-RU"/>
        </a:p>
      </dgm:t>
    </dgm:pt>
    <dgm:pt modelId="{B3B51A0A-70B3-447E-9DB5-0C4EC831D99D}">
      <dgm:prSet phldrT="[Текст]"/>
      <dgm:spPr/>
      <dgm:t>
        <a:bodyPr/>
        <a:lstStyle/>
        <a:p>
          <a:r>
            <a:rPr lang="ru-RU" dirty="0">
              <a:latin typeface="Century Gothic" panose="020B0502020202020204" pitchFamily="34" charset="0"/>
            </a:rPr>
            <a:t>Коворкинг-пространства региональных площадок</a:t>
          </a:r>
        </a:p>
      </dgm:t>
    </dgm:pt>
    <dgm:pt modelId="{A3D28A7A-2034-414B-8929-BE6932FE2FED}" type="parTrans" cxnId="{3AC81D83-1174-40AF-846B-D55A22F05D39}">
      <dgm:prSet/>
      <dgm:spPr/>
      <dgm:t>
        <a:bodyPr/>
        <a:lstStyle/>
        <a:p>
          <a:endParaRPr lang="ru-RU"/>
        </a:p>
      </dgm:t>
    </dgm:pt>
    <dgm:pt modelId="{24BC2080-835B-4D48-A335-01A6C5EECB5F}" type="sibTrans" cxnId="{3AC81D83-1174-40AF-846B-D55A22F05D39}">
      <dgm:prSet/>
      <dgm:spPr/>
      <dgm:t>
        <a:bodyPr/>
        <a:lstStyle/>
        <a:p>
          <a:endParaRPr lang="ru-RU"/>
        </a:p>
      </dgm:t>
    </dgm:pt>
    <dgm:pt modelId="{833574E5-9977-419A-B23D-ED1852C767D0}">
      <dgm:prSet phldrT="[Текст]"/>
      <dgm:spPr/>
      <dgm:t>
        <a:bodyPr/>
        <a:lstStyle/>
        <a:p>
          <a:r>
            <a:rPr lang="ru-RU" dirty="0">
              <a:latin typeface="Century Gothic" panose="020B0502020202020204" pitchFamily="34" charset="0"/>
            </a:rPr>
            <a:t>Коворкинг-пространства региональных площадок</a:t>
          </a:r>
        </a:p>
      </dgm:t>
    </dgm:pt>
    <dgm:pt modelId="{F0F9333D-45CE-4F0C-8A26-A72A1E25220D}" type="parTrans" cxnId="{F8D67787-42D6-4D65-BE29-43EF37AD7540}">
      <dgm:prSet/>
      <dgm:spPr/>
      <dgm:t>
        <a:bodyPr/>
        <a:lstStyle/>
        <a:p>
          <a:endParaRPr lang="ru-RU"/>
        </a:p>
      </dgm:t>
    </dgm:pt>
    <dgm:pt modelId="{BA96D94B-F872-4B64-A62A-03B55573ED7A}" type="sibTrans" cxnId="{F8D67787-42D6-4D65-BE29-43EF37AD7540}">
      <dgm:prSet/>
      <dgm:spPr/>
      <dgm:t>
        <a:bodyPr/>
        <a:lstStyle/>
        <a:p>
          <a:endParaRPr lang="ru-RU"/>
        </a:p>
      </dgm:t>
    </dgm:pt>
    <dgm:pt modelId="{DB565233-25F0-42AA-886E-4A26D7789423}" type="pres">
      <dgm:prSet presAssocID="{8A66C758-C8E5-4928-89DA-2159A89F97C8}" presName="linearFlow" presStyleCnt="0">
        <dgm:presLayoutVars>
          <dgm:dir/>
          <dgm:animLvl val="lvl"/>
          <dgm:resizeHandles val="exact"/>
        </dgm:presLayoutVars>
      </dgm:prSet>
      <dgm:spPr/>
    </dgm:pt>
    <dgm:pt modelId="{9CEB6579-5F54-4046-B2AA-581C62DF7092}" type="pres">
      <dgm:prSet presAssocID="{7D10FCC1-E0EF-4313-95FA-EDCAB00B1B20}" presName="composite" presStyleCnt="0"/>
      <dgm:spPr/>
    </dgm:pt>
    <dgm:pt modelId="{AD1F88DC-13BE-4835-9BF3-FC213533C333}" type="pres">
      <dgm:prSet presAssocID="{7D10FCC1-E0EF-4313-95FA-EDCAB00B1B20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3F088AD1-35B6-46BC-9CBC-BD6797BE4940}" type="pres">
      <dgm:prSet presAssocID="{7D10FCC1-E0EF-4313-95FA-EDCAB00B1B20}" presName="descendantText" presStyleLbl="alignAcc1" presStyleIdx="0" presStyleCnt="3">
        <dgm:presLayoutVars>
          <dgm:bulletEnabled val="1"/>
        </dgm:presLayoutVars>
      </dgm:prSet>
      <dgm:spPr/>
    </dgm:pt>
    <dgm:pt modelId="{F8FF88EB-E6BA-45F2-BDB9-C4BFE2A9AF3D}" type="pres">
      <dgm:prSet presAssocID="{3C80B8DF-A4D3-45A6-8E13-A4579C16C4EE}" presName="sp" presStyleCnt="0"/>
      <dgm:spPr/>
    </dgm:pt>
    <dgm:pt modelId="{6F2DD8F6-B9F6-4D5D-B0B1-E09EEF672C78}" type="pres">
      <dgm:prSet presAssocID="{811588A6-B6B1-4753-9899-906C27B420EB}" presName="composite" presStyleCnt="0"/>
      <dgm:spPr/>
    </dgm:pt>
    <dgm:pt modelId="{100E0219-792D-4E22-91C2-27E042F71C4B}" type="pres">
      <dgm:prSet presAssocID="{811588A6-B6B1-4753-9899-906C27B420EB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C978480-0409-4CB1-8193-597D2C44CAF5}" type="pres">
      <dgm:prSet presAssocID="{811588A6-B6B1-4753-9899-906C27B420EB}" presName="descendantText" presStyleLbl="alignAcc1" presStyleIdx="1" presStyleCnt="3">
        <dgm:presLayoutVars>
          <dgm:bulletEnabled val="1"/>
        </dgm:presLayoutVars>
      </dgm:prSet>
      <dgm:spPr/>
    </dgm:pt>
    <dgm:pt modelId="{E9387F09-33AB-4D01-AA3F-E3EFDD9250CE}" type="pres">
      <dgm:prSet presAssocID="{573941DD-77E7-4770-9302-D5FCF808FA42}" presName="sp" presStyleCnt="0"/>
      <dgm:spPr/>
    </dgm:pt>
    <dgm:pt modelId="{1BD70D99-4421-495C-A807-392857A688CD}" type="pres">
      <dgm:prSet presAssocID="{4A42C89D-9E40-4011-B5A2-ACFC6EC280A7}" presName="composite" presStyleCnt="0"/>
      <dgm:spPr/>
    </dgm:pt>
    <dgm:pt modelId="{117C37C0-1338-4ED4-82CF-49C36FC3005E}" type="pres">
      <dgm:prSet presAssocID="{4A42C89D-9E40-4011-B5A2-ACFC6EC280A7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9CB4E90-25B2-4F23-BCB5-007CB10BCE9E}" type="pres">
      <dgm:prSet presAssocID="{4A42C89D-9E40-4011-B5A2-ACFC6EC280A7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FCB1E50E-F513-4318-9D76-9A0AE8E34E5D}" type="presOf" srcId="{09EAB1E9-8E7F-4FE0-BBA2-A429A0E116E4}" destId="{F9CB4E90-25B2-4F23-BCB5-007CB10BCE9E}" srcOrd="0" destOrd="1" presId="urn:microsoft.com/office/officeart/2005/8/layout/chevron2"/>
    <dgm:cxn modelId="{0FEB0E17-52A9-4EA6-A848-A4503169CC2C}" type="presOf" srcId="{811588A6-B6B1-4753-9899-906C27B420EB}" destId="{100E0219-792D-4E22-91C2-27E042F71C4B}" srcOrd="0" destOrd="0" presId="urn:microsoft.com/office/officeart/2005/8/layout/chevron2"/>
    <dgm:cxn modelId="{B7DB501B-D36D-4CCE-8BAD-78EE6C921E11}" srcId="{4A42C89D-9E40-4011-B5A2-ACFC6EC280A7}" destId="{97A3FAF7-A747-4283-952B-C7778314CDE9}" srcOrd="0" destOrd="0" parTransId="{7495A206-54B3-44CF-8F29-F86ABC45FEFC}" sibTransId="{7A43B23B-26CB-4472-9F19-D9F82E1519CF}"/>
    <dgm:cxn modelId="{520BA31B-BDEF-4AF1-B796-79904D54E309}" type="presOf" srcId="{4A42C89D-9E40-4011-B5A2-ACFC6EC280A7}" destId="{117C37C0-1338-4ED4-82CF-49C36FC3005E}" srcOrd="0" destOrd="0" presId="urn:microsoft.com/office/officeart/2005/8/layout/chevron2"/>
    <dgm:cxn modelId="{112AF51E-346F-4715-A0E8-090389C6644A}" type="presOf" srcId="{CE4F03B9-28FA-48F6-841D-E00E919267F7}" destId="{CC978480-0409-4CB1-8193-597D2C44CAF5}" srcOrd="0" destOrd="1" presId="urn:microsoft.com/office/officeart/2005/8/layout/chevron2"/>
    <dgm:cxn modelId="{B4DA5920-579E-46C7-BB21-B3BB4009109F}" srcId="{7D10FCC1-E0EF-4313-95FA-EDCAB00B1B20}" destId="{DDC75002-C0DC-459D-B862-E650A8069162}" srcOrd="2" destOrd="0" parTransId="{C09C1F61-CDD5-44E1-9889-3024E12C59C0}" sibTransId="{911A6F18-B693-44B7-B0CC-792C51F624FB}"/>
    <dgm:cxn modelId="{25E79928-76D7-4BD0-8DC1-5E6F99EED4D2}" type="presOf" srcId="{B3B51A0A-70B3-447E-9DB5-0C4EC831D99D}" destId="{3F088AD1-35B6-46BC-9CBC-BD6797BE4940}" srcOrd="0" destOrd="0" presId="urn:microsoft.com/office/officeart/2005/8/layout/chevron2"/>
    <dgm:cxn modelId="{AAB30E3B-A143-4BBD-8663-9120BD8D9194}" type="presOf" srcId="{8A66C758-C8E5-4928-89DA-2159A89F97C8}" destId="{DB565233-25F0-42AA-886E-4A26D7789423}" srcOrd="0" destOrd="0" presId="urn:microsoft.com/office/officeart/2005/8/layout/chevron2"/>
    <dgm:cxn modelId="{80D75D79-3ECF-42DD-A24E-16A982CA3901}" type="presOf" srcId="{833574E5-9977-419A-B23D-ED1852C767D0}" destId="{CC978480-0409-4CB1-8193-597D2C44CAF5}" srcOrd="0" destOrd="0" presId="urn:microsoft.com/office/officeart/2005/8/layout/chevron2"/>
    <dgm:cxn modelId="{82F54179-AE11-4074-8535-8E78AB8F8EB9}" srcId="{811588A6-B6B1-4753-9899-906C27B420EB}" destId="{300DBFC0-E585-4F65-A73E-AFA7234A3456}" srcOrd="2" destOrd="0" parTransId="{6654B2A1-E5B1-461C-8622-99EEA5017B13}" sibTransId="{D0C105F6-3203-4F4B-B1A1-41FBDC3636A4}"/>
    <dgm:cxn modelId="{3AC81D83-1174-40AF-846B-D55A22F05D39}" srcId="{7D10FCC1-E0EF-4313-95FA-EDCAB00B1B20}" destId="{B3B51A0A-70B3-447E-9DB5-0C4EC831D99D}" srcOrd="0" destOrd="0" parTransId="{A3D28A7A-2034-414B-8929-BE6932FE2FED}" sibTransId="{24BC2080-835B-4D48-A335-01A6C5EECB5F}"/>
    <dgm:cxn modelId="{F8D67787-42D6-4D65-BE29-43EF37AD7540}" srcId="{811588A6-B6B1-4753-9899-906C27B420EB}" destId="{833574E5-9977-419A-B23D-ED1852C767D0}" srcOrd="0" destOrd="0" parTransId="{F0F9333D-45CE-4F0C-8A26-A72A1E25220D}" sibTransId="{BA96D94B-F872-4B64-A62A-03B55573ED7A}"/>
    <dgm:cxn modelId="{EF3F1594-A4F2-4FD1-BCE2-F6E3C361F480}" type="presOf" srcId="{DF388409-EE48-428E-98DB-FEDE487BCC27}" destId="{3F088AD1-35B6-46BC-9CBC-BD6797BE4940}" srcOrd="0" destOrd="1" presId="urn:microsoft.com/office/officeart/2005/8/layout/chevron2"/>
    <dgm:cxn modelId="{84A78698-EDFD-47F4-97FC-4D6706DA8D48}" type="presOf" srcId="{DDC75002-C0DC-459D-B862-E650A8069162}" destId="{3F088AD1-35B6-46BC-9CBC-BD6797BE4940}" srcOrd="0" destOrd="2" presId="urn:microsoft.com/office/officeart/2005/8/layout/chevron2"/>
    <dgm:cxn modelId="{BFBF91A3-7F9F-42EA-BCA4-56BAF4BD69EC}" type="presOf" srcId="{97A3FAF7-A747-4283-952B-C7778314CDE9}" destId="{F9CB4E90-25B2-4F23-BCB5-007CB10BCE9E}" srcOrd="0" destOrd="0" presId="urn:microsoft.com/office/officeart/2005/8/layout/chevron2"/>
    <dgm:cxn modelId="{2A3B5AA9-1AB8-4F21-AFF5-16CD80A1A0C0}" srcId="{4A42C89D-9E40-4011-B5A2-ACFC6EC280A7}" destId="{43C1252F-CAE7-4828-8B21-35EC1359FCC0}" srcOrd="2" destOrd="0" parTransId="{866299C3-CDF1-4832-9A05-0BD3467C3EDB}" sibTransId="{B7945432-4213-484D-86B0-CE8AF31DE798}"/>
    <dgm:cxn modelId="{849B04AB-3866-4F96-8F60-49DBE80EEB60}" srcId="{7D10FCC1-E0EF-4313-95FA-EDCAB00B1B20}" destId="{DF388409-EE48-428E-98DB-FEDE487BCC27}" srcOrd="1" destOrd="0" parTransId="{52AD7080-87B2-4525-8F05-0CE0E10127FB}" sibTransId="{EDC1EE93-42AE-4DD3-BB04-8FB80E359B7F}"/>
    <dgm:cxn modelId="{BD786FB5-1463-482B-97F8-C4EF4A8E36B8}" srcId="{8A66C758-C8E5-4928-89DA-2159A89F97C8}" destId="{4A42C89D-9E40-4011-B5A2-ACFC6EC280A7}" srcOrd="2" destOrd="0" parTransId="{A7280BD2-C2F6-4F08-ADF1-0FC30C85B8B4}" sibTransId="{BEBB8158-9CBC-4F95-9CFD-6397A8C6EFFE}"/>
    <dgm:cxn modelId="{1E9B01BD-C88D-4BAB-9426-BF4D9D1C2F66}" srcId="{811588A6-B6B1-4753-9899-906C27B420EB}" destId="{CE4F03B9-28FA-48F6-841D-E00E919267F7}" srcOrd="1" destOrd="0" parTransId="{3361327D-C4D9-4CEB-87F7-968E2A25679E}" sibTransId="{CE51621A-ED7F-4601-A742-2FAC45CBD5FD}"/>
    <dgm:cxn modelId="{7761A0C9-5CBE-4282-8CDC-7E064A66EA94}" type="presOf" srcId="{43C1252F-CAE7-4828-8B21-35EC1359FCC0}" destId="{F9CB4E90-25B2-4F23-BCB5-007CB10BCE9E}" srcOrd="0" destOrd="2" presId="urn:microsoft.com/office/officeart/2005/8/layout/chevron2"/>
    <dgm:cxn modelId="{FEA1B4D2-64F2-484C-94C0-4E0E70818529}" srcId="{4A42C89D-9E40-4011-B5A2-ACFC6EC280A7}" destId="{09EAB1E9-8E7F-4FE0-BBA2-A429A0E116E4}" srcOrd="1" destOrd="0" parTransId="{32F51620-C83A-4D78-AA16-C4F47942A560}" sibTransId="{E76C670A-D963-4588-A8BD-EFEFB270BCBF}"/>
    <dgm:cxn modelId="{5988EFE0-B6D8-49F0-9104-4D1CAECFDF1F}" type="presOf" srcId="{7D10FCC1-E0EF-4313-95FA-EDCAB00B1B20}" destId="{AD1F88DC-13BE-4835-9BF3-FC213533C333}" srcOrd="0" destOrd="0" presId="urn:microsoft.com/office/officeart/2005/8/layout/chevron2"/>
    <dgm:cxn modelId="{D846B1ED-3AC6-43D0-8AFA-2489FA9B249A}" type="presOf" srcId="{300DBFC0-E585-4F65-A73E-AFA7234A3456}" destId="{CC978480-0409-4CB1-8193-597D2C44CAF5}" srcOrd="0" destOrd="2" presId="urn:microsoft.com/office/officeart/2005/8/layout/chevron2"/>
    <dgm:cxn modelId="{7A5327F0-80B3-4F2C-BD61-027FCE8BD9F3}" srcId="{8A66C758-C8E5-4928-89DA-2159A89F97C8}" destId="{7D10FCC1-E0EF-4313-95FA-EDCAB00B1B20}" srcOrd="0" destOrd="0" parTransId="{935A6AC4-09EB-4187-A7D7-6F080B598D97}" sibTransId="{3C80B8DF-A4D3-45A6-8E13-A4579C16C4EE}"/>
    <dgm:cxn modelId="{0E50F9F1-2626-4EF1-B5F2-0253046DC71D}" srcId="{8A66C758-C8E5-4928-89DA-2159A89F97C8}" destId="{811588A6-B6B1-4753-9899-906C27B420EB}" srcOrd="1" destOrd="0" parTransId="{26A2C38C-9C92-4BDE-AF4D-9A5F28A221FC}" sibTransId="{573941DD-77E7-4770-9302-D5FCF808FA42}"/>
    <dgm:cxn modelId="{E4FBC9A4-7EB5-4DDB-A6E8-72409C85E89B}" type="presParOf" srcId="{DB565233-25F0-42AA-886E-4A26D7789423}" destId="{9CEB6579-5F54-4046-B2AA-581C62DF7092}" srcOrd="0" destOrd="0" presId="urn:microsoft.com/office/officeart/2005/8/layout/chevron2"/>
    <dgm:cxn modelId="{5DEA53C6-42CE-4F63-A9CD-58DD1E4134B3}" type="presParOf" srcId="{9CEB6579-5F54-4046-B2AA-581C62DF7092}" destId="{AD1F88DC-13BE-4835-9BF3-FC213533C333}" srcOrd="0" destOrd="0" presId="urn:microsoft.com/office/officeart/2005/8/layout/chevron2"/>
    <dgm:cxn modelId="{576390F6-C91C-475F-BB03-A0F83AF570F8}" type="presParOf" srcId="{9CEB6579-5F54-4046-B2AA-581C62DF7092}" destId="{3F088AD1-35B6-46BC-9CBC-BD6797BE4940}" srcOrd="1" destOrd="0" presId="urn:microsoft.com/office/officeart/2005/8/layout/chevron2"/>
    <dgm:cxn modelId="{794E3D85-35F5-4201-B969-9685C36B8A6D}" type="presParOf" srcId="{DB565233-25F0-42AA-886E-4A26D7789423}" destId="{F8FF88EB-E6BA-45F2-BDB9-C4BFE2A9AF3D}" srcOrd="1" destOrd="0" presId="urn:microsoft.com/office/officeart/2005/8/layout/chevron2"/>
    <dgm:cxn modelId="{EA63B3E1-F133-4791-8084-A457D3C8658D}" type="presParOf" srcId="{DB565233-25F0-42AA-886E-4A26D7789423}" destId="{6F2DD8F6-B9F6-4D5D-B0B1-E09EEF672C78}" srcOrd="2" destOrd="0" presId="urn:microsoft.com/office/officeart/2005/8/layout/chevron2"/>
    <dgm:cxn modelId="{6779E734-1193-40FA-909F-AE588C06F6FA}" type="presParOf" srcId="{6F2DD8F6-B9F6-4D5D-B0B1-E09EEF672C78}" destId="{100E0219-792D-4E22-91C2-27E042F71C4B}" srcOrd="0" destOrd="0" presId="urn:microsoft.com/office/officeart/2005/8/layout/chevron2"/>
    <dgm:cxn modelId="{DAC99F72-046E-4A14-98C6-1F76552EF619}" type="presParOf" srcId="{6F2DD8F6-B9F6-4D5D-B0B1-E09EEF672C78}" destId="{CC978480-0409-4CB1-8193-597D2C44CAF5}" srcOrd="1" destOrd="0" presId="urn:microsoft.com/office/officeart/2005/8/layout/chevron2"/>
    <dgm:cxn modelId="{C9F1C51A-6643-4A0A-AFEE-69521747A11A}" type="presParOf" srcId="{DB565233-25F0-42AA-886E-4A26D7789423}" destId="{E9387F09-33AB-4D01-AA3F-E3EFDD9250CE}" srcOrd="3" destOrd="0" presId="urn:microsoft.com/office/officeart/2005/8/layout/chevron2"/>
    <dgm:cxn modelId="{E7182A38-04AE-4A4C-A16F-A625F587CBB5}" type="presParOf" srcId="{DB565233-25F0-42AA-886E-4A26D7789423}" destId="{1BD70D99-4421-495C-A807-392857A688CD}" srcOrd="4" destOrd="0" presId="urn:microsoft.com/office/officeart/2005/8/layout/chevron2"/>
    <dgm:cxn modelId="{4DC7E394-DB12-4C67-9B7E-A0F30319A8FC}" type="presParOf" srcId="{1BD70D99-4421-495C-A807-392857A688CD}" destId="{117C37C0-1338-4ED4-82CF-49C36FC3005E}" srcOrd="0" destOrd="0" presId="urn:microsoft.com/office/officeart/2005/8/layout/chevron2"/>
    <dgm:cxn modelId="{A6E3EA28-FA53-4DF9-B5E2-F6DBA0E061DB}" type="presParOf" srcId="{1BD70D99-4421-495C-A807-392857A688CD}" destId="{F9CB4E90-25B2-4F23-BCB5-007CB10BCE9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1F88DC-13BE-4835-9BF3-FC213533C333}">
      <dsp:nvSpPr>
        <dsp:cNvPr id="0" name=""/>
        <dsp:cNvSpPr/>
      </dsp:nvSpPr>
      <dsp:spPr>
        <a:xfrm rot="5400000">
          <a:off x="-279193" y="282493"/>
          <a:ext cx="1861288" cy="13029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Century Gothic" panose="020B0502020202020204" pitchFamily="34" charset="0"/>
            </a:rPr>
            <a:t>Деловое</a:t>
          </a:r>
          <a:r>
            <a:rPr lang="ru-RU" sz="2400" kern="1200" dirty="0"/>
            <a:t> </a:t>
          </a:r>
        </a:p>
      </dsp:txBody>
      <dsp:txXfrm rot="-5400000">
        <a:off x="0" y="654751"/>
        <a:ext cx="1302902" cy="558386"/>
      </dsp:txXfrm>
    </dsp:sp>
    <dsp:sp modelId="{3F088AD1-35B6-46BC-9CBC-BD6797BE4940}">
      <dsp:nvSpPr>
        <dsp:cNvPr id="0" name=""/>
        <dsp:cNvSpPr/>
      </dsp:nvSpPr>
      <dsp:spPr>
        <a:xfrm rot="5400000">
          <a:off x="4416857" y="-3110654"/>
          <a:ext cx="1209837" cy="74377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>
              <a:latin typeface="Century Gothic" panose="020B0502020202020204" pitchFamily="34" charset="0"/>
            </a:rPr>
            <a:t>Коворкинг-пространства региональных площадок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>
              <a:latin typeface="Century Gothic" panose="020B0502020202020204" pitchFamily="34" charset="0"/>
            </a:rPr>
            <a:t>ФГБОУ ВО «Курганский государственный университет»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>
              <a:latin typeface="Century Gothic" panose="020B0502020202020204" pitchFamily="34" charset="0"/>
            </a:rPr>
            <a:t>Областная специальная библиотека им. В. Г. Короленко</a:t>
          </a:r>
        </a:p>
      </dsp:txBody>
      <dsp:txXfrm rot="-5400000">
        <a:off x="1302903" y="62359"/>
        <a:ext cx="7378688" cy="1091719"/>
      </dsp:txXfrm>
    </dsp:sp>
    <dsp:sp modelId="{100E0219-792D-4E22-91C2-27E042F71C4B}">
      <dsp:nvSpPr>
        <dsp:cNvPr id="0" name=""/>
        <dsp:cNvSpPr/>
      </dsp:nvSpPr>
      <dsp:spPr>
        <a:xfrm rot="5400000">
          <a:off x="-279193" y="1952318"/>
          <a:ext cx="1861288" cy="13029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 err="1">
              <a:latin typeface="Century Gothic" panose="020B0502020202020204" pitchFamily="34" charset="0"/>
            </a:rPr>
            <a:t>Профориен</a:t>
          </a:r>
          <a:endParaRPr lang="ru-RU" sz="1600" kern="1200" dirty="0">
            <a:latin typeface="Century Gothic" panose="020B0502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 err="1">
              <a:latin typeface="Century Gothic" panose="020B0502020202020204" pitchFamily="34" charset="0"/>
            </a:rPr>
            <a:t>тационное</a:t>
          </a:r>
          <a:endParaRPr lang="ru-RU" sz="1600" kern="1200" dirty="0">
            <a:latin typeface="Century Gothic" panose="020B0502020202020204" pitchFamily="34" charset="0"/>
          </a:endParaRPr>
        </a:p>
      </dsp:txBody>
      <dsp:txXfrm rot="-5400000">
        <a:off x="0" y="2324576"/>
        <a:ext cx="1302902" cy="558386"/>
      </dsp:txXfrm>
    </dsp:sp>
    <dsp:sp modelId="{CC978480-0409-4CB1-8193-597D2C44CAF5}">
      <dsp:nvSpPr>
        <dsp:cNvPr id="0" name=""/>
        <dsp:cNvSpPr/>
      </dsp:nvSpPr>
      <dsp:spPr>
        <a:xfrm rot="5400000">
          <a:off x="4416857" y="-1440829"/>
          <a:ext cx="1209837" cy="74377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>
              <a:latin typeface="Century Gothic" panose="020B0502020202020204" pitchFamily="34" charset="0"/>
            </a:rPr>
            <a:t>Коворкинг-пространства региональных площадок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>
              <a:latin typeface="Century Gothic" panose="020B0502020202020204" pitchFamily="34" charset="0"/>
            </a:rPr>
            <a:t>Санаторий «Лесники» (культурный центр)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>
              <a:latin typeface="Century Gothic" panose="020B0502020202020204" pitchFamily="34" charset="0"/>
            </a:rPr>
            <a:t>СОЛКД «им. Островского» </a:t>
          </a:r>
        </a:p>
      </dsp:txBody>
      <dsp:txXfrm rot="-5400000">
        <a:off x="1302903" y="1732184"/>
        <a:ext cx="7378688" cy="1091719"/>
      </dsp:txXfrm>
    </dsp:sp>
    <dsp:sp modelId="{117C37C0-1338-4ED4-82CF-49C36FC3005E}">
      <dsp:nvSpPr>
        <dsp:cNvPr id="0" name=""/>
        <dsp:cNvSpPr/>
      </dsp:nvSpPr>
      <dsp:spPr>
        <a:xfrm rot="5400000">
          <a:off x="-279193" y="3622143"/>
          <a:ext cx="1861288" cy="13029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>
              <a:latin typeface="Century Gothic" panose="020B0502020202020204" pitchFamily="34" charset="0"/>
            </a:rPr>
            <a:t>Культурное</a:t>
          </a:r>
        </a:p>
      </dsp:txBody>
      <dsp:txXfrm rot="-5400000">
        <a:off x="0" y="3994401"/>
        <a:ext cx="1302902" cy="558386"/>
      </dsp:txXfrm>
    </dsp:sp>
    <dsp:sp modelId="{F9CB4E90-25B2-4F23-BCB5-007CB10BCE9E}">
      <dsp:nvSpPr>
        <dsp:cNvPr id="0" name=""/>
        <dsp:cNvSpPr/>
      </dsp:nvSpPr>
      <dsp:spPr>
        <a:xfrm rot="5400000">
          <a:off x="4416857" y="228995"/>
          <a:ext cx="1209837" cy="74377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>
              <a:latin typeface="Century Gothic" panose="020B0502020202020204" pitchFamily="34" charset="0"/>
            </a:rPr>
            <a:t>ГАУ "Курганская областная филармония"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 err="1">
              <a:latin typeface="Century Gothic" panose="020B0502020202020204" pitchFamily="34" charset="0"/>
            </a:rPr>
            <a:t>Мультицентры</a:t>
          </a:r>
          <a:r>
            <a:rPr lang="ru-RU" sz="1900" kern="1200" dirty="0">
              <a:latin typeface="Century Gothic" panose="020B0502020202020204" pitchFamily="34" charset="0"/>
            </a:rPr>
            <a:t> «Смолин», «Скрепка»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>
              <a:latin typeface="Century Gothic" panose="020B0502020202020204" pitchFamily="34" charset="0"/>
            </a:rPr>
            <a:t>Музеи образовательных организаций</a:t>
          </a:r>
        </a:p>
      </dsp:txBody>
      <dsp:txXfrm rot="-5400000">
        <a:off x="1302903" y="3402009"/>
        <a:ext cx="7378688" cy="10917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05D5011-AA4E-4D1A-94AD-D31F82A714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56F71AA-DED2-41AD-A740-5C5A1CC59E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F8572-1FF4-47D5-8C73-FB9DFE6A3B0F}" type="datetimeFigureOut">
              <a:rPr lang="ru-RU" smtClean="0"/>
              <a:t>06.10.2023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8ECE920-7B6A-4253-A8E8-8A2B999EABB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0164A41-2F13-4F4F-9A14-92CEEBC3AB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0A5C3-0648-4D6B-B407-F7F0E67181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489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A51EB-7916-924E-B72B-5411D640A74D}" type="datetimeFigureOut">
              <a:rPr lang="ru-RU" smtClean="0"/>
              <a:t>06.10.2023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C0ED7-FB80-6F44-973C-9A2E743972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71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1.svg"/><Relationship Id="rId7" Type="http://schemas.openxmlformats.org/officeDocument/2006/relationships/image" Target="../media/image17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23.emf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25.emf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24.emf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5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emf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emf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emf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9.sv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140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A767780-9586-DFB7-94B2-07FFE4E41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EEE50E7-E43E-311F-97A7-01CEF536A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242C7D-A575-EB25-B34F-EE037D856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3B746-5D29-45CB-9A43-B12205F98D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6448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65B83-7BE0-CE20-AAE5-CE0A9C957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D9FB928-9472-B1F7-8A4C-DBFD7E80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C881A-CE5C-471A-9BDA-9DADB4A6A98C}" type="datetime1">
              <a:rPr lang="ru-RU" smtClean="0"/>
              <a:t>06.10.2023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F0C7715-AD0F-723A-FB4C-E8FB159D4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099644-B59C-0F15-2026-DC1BED7F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516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843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7">
            <a:extLst>
              <a:ext uri="{FF2B5EF4-FFF2-40B4-BE49-F238E27FC236}">
                <a16:creationId xmlns:a16="http://schemas.microsoft.com/office/drawing/2014/main" id="{4D92EA3A-AE39-4D4D-B069-0A43DE46D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361831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8EB43B3-A0E6-4269-AC52-98F5487F2646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6217496B-1A88-4D18-A320-AF14AE7E4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D9D2BDEF-0AAC-4479-9A2E-3EDDB9CD8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7E01136-6B20-4F01-9AF5-4E9D5C07B2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773093-1100-475C-A3FB-3E8145E41BD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A39F2A2-102A-4C08-A0F7-564684EEE0A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76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501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7">
            <a:extLst>
              <a:ext uri="{FF2B5EF4-FFF2-40B4-BE49-F238E27FC236}">
                <a16:creationId xmlns:a16="http://schemas.microsoft.com/office/drawing/2014/main" id="{4D92EA3A-AE39-4D4D-B069-0A43DE46D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361831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193395" y="6100098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8EB43B3-A0E6-4269-AC52-98F5487F2646}"/>
              </a:ext>
            </a:extLst>
          </p:cNvPr>
          <p:cNvGrpSpPr/>
          <p:nvPr userDrawn="1"/>
        </p:nvGrpSpPr>
        <p:grpSpPr>
          <a:xfrm>
            <a:off x="576263" y="6128701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6217496B-1A88-4D18-A320-AF14AE7E4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D9D2BDEF-0AAC-4479-9A2E-3EDDB9CD8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7E01136-6B20-4F01-9AF5-4E9D5C07B2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6086860"/>
            <a:ext cx="606983" cy="4265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773093-1100-475C-A3FB-3E8145E41BD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6109608"/>
            <a:ext cx="394404" cy="3810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A39F2A2-102A-4C08-A0F7-564684EEE0A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6135384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9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50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7">
            <a:extLst>
              <a:ext uri="{FF2B5EF4-FFF2-40B4-BE49-F238E27FC236}">
                <a16:creationId xmlns:a16="http://schemas.microsoft.com/office/drawing/2014/main" id="{4D92EA3A-AE39-4D4D-B069-0A43DE46D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361831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193395" y="6100098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9D2BDEF-0AAC-4479-9A2E-3EDDB9CD89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1318" y="6100098"/>
            <a:ext cx="327421" cy="3945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7E01136-6B20-4F01-9AF5-4E9D5C07B2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3251" y="6086860"/>
            <a:ext cx="606983" cy="4265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773093-1100-475C-A3FB-3E8145E41BD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68488" y="6109608"/>
            <a:ext cx="394404" cy="3810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A39F2A2-102A-4C08-A0F7-564684EEE0A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31314" y="6135384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10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501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ые задач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9025016-DCDD-00AF-1E4D-5A60D62F7F30}"/>
              </a:ext>
            </a:extLst>
          </p:cNvPr>
          <p:cNvSpPr txBox="1"/>
          <p:nvPr userDrawn="1"/>
        </p:nvSpPr>
        <p:spPr>
          <a:xfrm>
            <a:off x="7299508" y="4823247"/>
            <a:ext cx="422362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b="0" i="0" dirty="0">
                <a:effectLst/>
                <a:latin typeface="Futura PT Book" panose="020B0502020204020303" pitchFamily="34" charset="0"/>
              </a:rPr>
              <a:t>Осуществление взаимодействия с ведущими ассоциациями работодателей, а также отраслевыми союзами</a:t>
            </a:r>
            <a:endParaRPr lang="ru-RU" sz="1600" b="0" i="0" dirty="0">
              <a:latin typeface="Futura PT Book" panose="020B0502020204020303" pitchFamily="34" charset="0"/>
            </a:endParaRPr>
          </a:p>
        </p:txBody>
      </p:sp>
      <p:sp>
        <p:nvSpPr>
          <p:cNvPr id="25" name="Заголовок 17">
            <a:extLst>
              <a:ext uri="{FF2B5EF4-FFF2-40B4-BE49-F238E27FC236}">
                <a16:creationId xmlns:a16="http://schemas.microsoft.com/office/drawing/2014/main" id="{89853725-F6A7-053E-4454-B9FA608F3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Основные задачи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4F63D1C-6FEC-00DD-1A33-AB690A1F47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6001" y="1404169"/>
            <a:ext cx="719906" cy="71859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E5976720-04E9-EA6B-5ADC-61E6375681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27294" y="1391951"/>
            <a:ext cx="783601" cy="73868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78C76DC-CB94-D112-B1B3-3548DDCCFF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0045" y="3898983"/>
            <a:ext cx="455941" cy="7200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0B64A045-4173-F26E-12F1-2868A25BED9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324068" y="3896655"/>
            <a:ext cx="790051" cy="720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6D79F08-0EC4-FBD9-AEE9-A559BBFB917C}"/>
              </a:ext>
            </a:extLst>
          </p:cNvPr>
          <p:cNvSpPr txBox="1"/>
          <p:nvPr userDrawn="1"/>
        </p:nvSpPr>
        <p:spPr>
          <a:xfrm>
            <a:off x="1524615" y="4823246"/>
            <a:ext cx="422362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kumimoji="0" lang="ru-RU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PT Book" panose="020B0502020204020303" pitchFamily="34" charset="0"/>
                <a:ea typeface="Helvetica Neue"/>
                <a:cs typeface="Helvetica Neue"/>
                <a:sym typeface="Helvetica Neue"/>
              </a:rPr>
              <a:t>Координация проведения региональных отборочных этапов и развития движения «</a:t>
            </a:r>
            <a:r>
              <a:rPr kumimoji="0" lang="ru-RU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PT Book" panose="020B0502020204020303" pitchFamily="34" charset="0"/>
                <a:ea typeface="Helvetica Neue"/>
                <a:cs typeface="Helvetica Neue"/>
                <a:sym typeface="Helvetica Neue"/>
              </a:rPr>
              <a:t>Абилимпикс</a:t>
            </a:r>
            <a:r>
              <a:rPr kumimoji="0" lang="ru-RU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PT Book" panose="020B0502020204020303" pitchFamily="34" charset="0"/>
                <a:ea typeface="Helvetica Neue"/>
                <a:cs typeface="Helvetica Neue"/>
                <a:sym typeface="Helvetica Neue"/>
              </a:rPr>
              <a:t>» в субъектах Российской Федерации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644D50-FA52-896E-AB46-E95560F17174}"/>
              </a:ext>
            </a:extLst>
          </p:cNvPr>
          <p:cNvSpPr txBox="1"/>
          <p:nvPr userDrawn="1"/>
        </p:nvSpPr>
        <p:spPr>
          <a:xfrm>
            <a:off x="1524615" y="2322529"/>
            <a:ext cx="4223627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600" b="0" i="0" kern="1200" dirty="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rPr>
              <a:t>Ведение мониторинга данных по трудоустройству и организации стажировок участников конкурсов профессионального мастерства среди людей с инвалидностью и ОВЗ «</a:t>
            </a:r>
            <a:r>
              <a:rPr kumimoji="0" lang="ru-RU" sz="1600" b="0" i="0" u="none" strike="noStrike" kern="1200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PT Book" panose="020B0502020204020303" pitchFamily="34" charset="0"/>
                <a:ea typeface="+mn-ea"/>
                <a:cs typeface="+mn-cs"/>
                <a:sym typeface="Helvetica Neue"/>
              </a:rPr>
              <a:t>Абилимпикс</a:t>
            </a:r>
            <a:r>
              <a:rPr kumimoji="0" lang="ru-RU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PT Book" panose="020B0502020204020303" pitchFamily="34" charset="0"/>
                <a:ea typeface="+mn-ea"/>
                <a:cs typeface="+mn-cs"/>
                <a:sym typeface="Helvetica Neue"/>
              </a:rPr>
              <a:t>»</a:t>
            </a:r>
            <a:endParaRPr kumimoji="0" lang="en-US" sz="16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utura PT Book" panose="020B0502020204020303" pitchFamily="34" charset="0"/>
              <a:ea typeface="+mn-ea"/>
              <a:cs typeface="+mn-cs"/>
              <a:sym typeface="Helvetica Neue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8BDF72-08C8-ECEE-7576-E22BC162E9E4}"/>
              </a:ext>
            </a:extLst>
          </p:cNvPr>
          <p:cNvSpPr txBox="1"/>
          <p:nvPr userDrawn="1"/>
        </p:nvSpPr>
        <p:spPr>
          <a:xfrm>
            <a:off x="7299510" y="2322527"/>
            <a:ext cx="422362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600" b="0" i="0" kern="1200" dirty="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rPr>
              <a:t>Поддержка и развитие волонтёрского движения «</a:t>
            </a:r>
            <a:r>
              <a:rPr lang="ru-RU" sz="1600" b="0" i="0" kern="1200" dirty="0" err="1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rPr>
              <a:t>Абилимпикс</a:t>
            </a:r>
            <a:r>
              <a:rPr lang="ru-RU" sz="1600" b="0" i="0" kern="1200" dirty="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rPr>
              <a:t>», а также формирование сети волонтёрских центров в субъектах Российской Федерации для помощи людям с инвалидностью и ОВЗ</a:t>
            </a:r>
            <a:endParaRPr lang="en-US" sz="1600" b="0" i="0" kern="1200" dirty="0">
              <a:solidFill>
                <a:schemeClr val="tx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255CB9-1A3C-FFFE-9A59-A634C525161B}"/>
              </a:ext>
            </a:extLst>
          </p:cNvPr>
          <p:cNvSpPr txBox="1"/>
          <p:nvPr userDrawn="1"/>
        </p:nvSpPr>
        <p:spPr>
          <a:xfrm>
            <a:off x="7299507" y="3904887"/>
            <a:ext cx="35069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Взаимодействие с</a:t>
            </a:r>
            <a:r>
              <a:rPr lang="en-US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 </a:t>
            </a:r>
            <a:r>
              <a:rPr lang="ru-RU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ассоциациями</a:t>
            </a:r>
            <a:endParaRPr lang="en-US" sz="2400" b="0" i="0" kern="1200" dirty="0">
              <a:solidFill>
                <a:schemeClr val="tx1"/>
              </a:solidFill>
              <a:latin typeface="Futura PT Medium" panose="020B0502020204020303" pitchFamily="34" charset="0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86F891-FE2E-10DD-AC20-692B28ECC55C}"/>
              </a:ext>
            </a:extLst>
          </p:cNvPr>
          <p:cNvSpPr txBox="1"/>
          <p:nvPr userDrawn="1"/>
        </p:nvSpPr>
        <p:spPr>
          <a:xfrm>
            <a:off x="7299509" y="1404169"/>
            <a:ext cx="268296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Развитие волонтерства</a:t>
            </a:r>
            <a:endParaRPr lang="en-US" sz="2400" b="0" i="0" kern="1200" dirty="0">
              <a:solidFill>
                <a:schemeClr val="tx1"/>
              </a:solidFill>
              <a:latin typeface="Futura PT Medium" panose="020B0502020204020303" pitchFamily="34" charset="0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187F01-8A19-327D-6883-F1EE9C775170}"/>
              </a:ext>
            </a:extLst>
          </p:cNvPr>
          <p:cNvSpPr txBox="1"/>
          <p:nvPr userDrawn="1"/>
        </p:nvSpPr>
        <p:spPr>
          <a:xfrm>
            <a:off x="1524615" y="1384133"/>
            <a:ext cx="1963205" cy="758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Мониторинг данных</a:t>
            </a:r>
            <a:endParaRPr lang="en-US" sz="2400" b="0" i="0" kern="1200" dirty="0">
              <a:solidFill>
                <a:schemeClr val="tx1"/>
              </a:solidFill>
              <a:latin typeface="Futura PT Medium" panose="020B0502020204020303" pitchFamily="34" charset="0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C87D7F-78A6-CC51-0459-F8AC63B5F10B}"/>
              </a:ext>
            </a:extLst>
          </p:cNvPr>
          <p:cNvSpPr txBox="1"/>
          <p:nvPr userDrawn="1"/>
        </p:nvSpPr>
        <p:spPr>
          <a:xfrm>
            <a:off x="1524615" y="3904887"/>
            <a:ext cx="196320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kumimoji="0" lang="ru-RU" sz="2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PT Medium" panose="020B0502020204020303" pitchFamily="34" charset="0"/>
                <a:ea typeface="+mn-ea"/>
                <a:cs typeface="+mn-cs"/>
                <a:sym typeface="Helvetica Neue"/>
              </a:rPr>
              <a:t>Проведение этапов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utura PT Medium" panose="020B0502020204020303" pitchFamily="34" charset="0"/>
              <a:ea typeface="+mn-ea"/>
              <a:cs typeface="+mn-cs"/>
              <a:sym typeface="Helvetica Neue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F0F52D-BD35-46F2-8F90-D8A6DD95970A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424EB1E-D141-4DF2-9414-323D3CC84A0E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96B9E1BD-4201-47D8-825D-14942C489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003A45E7-CA6B-4019-B441-4CC3D8E02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D7D3DA0-1224-4A3B-AC51-EF42D12F70D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76787EF-D2C8-43E6-8F0A-E5DF41D2E3E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2D280DA6-139D-466D-B89E-A3B3998CDA8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91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70" userDrawn="1">
          <p15:clr>
            <a:srgbClr val="FBAE40"/>
          </p15:clr>
        </p15:guide>
        <p15:guide id="3" orient="horz" pos="4004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49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движен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7">
            <a:extLst>
              <a:ext uri="{FF2B5EF4-FFF2-40B4-BE49-F238E27FC236}">
                <a16:creationId xmlns:a16="http://schemas.microsoft.com/office/drawing/2014/main" id="{4D92EA3A-AE39-4D4D-B069-0A43DE46D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О движении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0EAEBB-5B44-DD05-372F-025C1B624D97}"/>
              </a:ext>
            </a:extLst>
          </p:cNvPr>
          <p:cNvSpPr txBox="1"/>
          <p:nvPr userDrawn="1"/>
        </p:nvSpPr>
        <p:spPr>
          <a:xfrm>
            <a:off x="616979" y="1397734"/>
            <a:ext cx="546687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2400" b="0" i="0" dirty="0">
                <a:solidFill>
                  <a:srgbClr val="0540F2"/>
                </a:solidFill>
                <a:effectLst/>
                <a:latin typeface="Futura PT Medium" panose="020B0502020204020303" pitchFamily="34" charset="0"/>
              </a:rPr>
              <a:t>ЦЕЛЬ ДЕЯТЕЛЬНОСТИ НАЦИОНАЛЬНОГО ЦЕНТРА </a:t>
            </a:r>
            <a:endParaRPr lang="en-US" sz="2400" b="0" i="0" dirty="0">
              <a:solidFill>
                <a:srgbClr val="0540F2"/>
              </a:solidFill>
              <a:effectLst/>
              <a:latin typeface="Futura PT Medium" panose="020B05020202040203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D13826-8C51-E48E-49C7-BA9933CB2556}"/>
              </a:ext>
            </a:extLst>
          </p:cNvPr>
          <p:cNvSpPr txBox="1"/>
          <p:nvPr userDrawn="1"/>
        </p:nvSpPr>
        <p:spPr>
          <a:xfrm>
            <a:off x="6496849" y="2145937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b="0" i="0" dirty="0">
                <a:latin typeface="Futura PT Book" panose="020B05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Национальных</a:t>
            </a:r>
          </a:p>
          <a:p>
            <a:pPr algn="l"/>
            <a:r>
              <a:rPr lang="ru-RU" sz="1600" b="0" i="0" dirty="0">
                <a:latin typeface="Futura PT Book" panose="020B05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чемпионатов</a:t>
            </a:r>
            <a:endParaRPr lang="en-US" sz="1600" b="0" i="0" dirty="0">
              <a:latin typeface="Futura PT Book" panose="020B05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F17DB3-BD8E-1AA0-0FC2-B38A538EE917}"/>
              </a:ext>
            </a:extLst>
          </p:cNvPr>
          <p:cNvSpPr txBox="1"/>
          <p:nvPr userDrawn="1"/>
        </p:nvSpPr>
        <p:spPr>
          <a:xfrm>
            <a:off x="8950325" y="2145937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Региональных</a:t>
            </a:r>
          </a:p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чемпионатов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F29F40-B0BD-382D-2B48-06CF85350ABA}"/>
              </a:ext>
            </a:extLst>
          </p:cNvPr>
          <p:cNvSpPr txBox="1"/>
          <p:nvPr userDrawn="1"/>
        </p:nvSpPr>
        <p:spPr>
          <a:xfrm>
            <a:off x="6496849" y="3616929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b="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Региональных</a:t>
            </a:r>
          </a:p>
          <a:p>
            <a:pPr algn="l"/>
            <a:r>
              <a:rPr lang="ru-RU" sz="1600" b="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центров «</a:t>
            </a:r>
            <a:r>
              <a:rPr lang="ru-RU" sz="1600" b="0" dirty="0" err="1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Абилимпикс</a:t>
            </a:r>
            <a:r>
              <a:rPr lang="ru-RU" sz="1600" b="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»</a:t>
            </a:r>
            <a:endParaRPr lang="en-US" sz="1600" b="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40250E-2379-EBD1-533D-B53206DF45C0}"/>
              </a:ext>
            </a:extLst>
          </p:cNvPr>
          <p:cNvSpPr txBox="1"/>
          <p:nvPr userDrawn="1"/>
        </p:nvSpPr>
        <p:spPr>
          <a:xfrm>
            <a:off x="8950325" y="3616929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Волонтерских</a:t>
            </a:r>
          </a:p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центров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36B9DA-B349-EA80-08F2-4CDFE3CCC7FF}"/>
              </a:ext>
            </a:extLst>
          </p:cNvPr>
          <p:cNvSpPr txBox="1"/>
          <p:nvPr userDrawn="1"/>
        </p:nvSpPr>
        <p:spPr>
          <a:xfrm>
            <a:off x="6496849" y="5101172"/>
            <a:ext cx="238891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Региональных</a:t>
            </a:r>
            <a:r>
              <a:rPr lang="en-US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центров 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обучения</a:t>
            </a:r>
            <a:r>
              <a:rPr lang="en-US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экспертов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96E3D3-3BD6-BC51-3B48-D7EBD6534F8F}"/>
              </a:ext>
            </a:extLst>
          </p:cNvPr>
          <p:cNvSpPr txBox="1"/>
          <p:nvPr userDrawn="1"/>
        </p:nvSpPr>
        <p:spPr>
          <a:xfrm>
            <a:off x="8950325" y="5101172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Подготовленных</a:t>
            </a:r>
          </a:p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экспертов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3BD98F-CC5F-4552-A4AE-39A024C33D7F}"/>
              </a:ext>
            </a:extLst>
          </p:cNvPr>
          <p:cNvSpPr txBox="1"/>
          <p:nvPr userDrawn="1"/>
        </p:nvSpPr>
        <p:spPr>
          <a:xfrm>
            <a:off x="616979" y="2300404"/>
            <a:ext cx="5092460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800" b="0" i="0" dirty="0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— научно-методическое и организационное сопровождение конкурсов профессионального мастерства среди людей с инвалидностью и ограниченными возможностями здоровья «</a:t>
            </a:r>
            <a:r>
              <a:rPr lang="ru-RU" sz="1800" b="0" i="0" dirty="0" err="1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Абилимпикс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», организация повышения квалификации экспертов, организаторов, педагогов и волонтёров для проведения конкурсов профессионального мастерства «</a:t>
            </a:r>
            <a:r>
              <a:rPr lang="ru-RU" sz="1800" b="0" i="0" dirty="0" err="1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Абилимпикс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», а также организация содействия трудоустройству людей с инвалидностью через их участие в конкурсах профессионального мастерства.</a:t>
            </a:r>
            <a:endParaRPr lang="ru-RU" sz="1800" b="0" i="0" dirty="0">
              <a:latin typeface="Futura PT Book" panose="020B05020202040203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A1BE9-5235-115A-542F-B9D8C7726546}"/>
              </a:ext>
            </a:extLst>
          </p:cNvPr>
          <p:cNvSpPr txBox="1"/>
          <p:nvPr userDrawn="1"/>
        </p:nvSpPr>
        <p:spPr>
          <a:xfrm>
            <a:off x="6496849" y="1397734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6</a:t>
            </a:r>
            <a:endParaRPr lang="en-RU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A997D3-D1CC-1D1D-EFA0-BF7BF6BD360B}"/>
              </a:ext>
            </a:extLst>
          </p:cNvPr>
          <p:cNvSpPr txBox="1"/>
          <p:nvPr userDrawn="1"/>
        </p:nvSpPr>
        <p:spPr>
          <a:xfrm>
            <a:off x="6496849" y="2874159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85</a:t>
            </a:r>
            <a:endParaRPr lang="en-RU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EA9F07-4504-C10A-4F54-1B7D8D1C68CC}"/>
              </a:ext>
            </a:extLst>
          </p:cNvPr>
          <p:cNvSpPr txBox="1"/>
          <p:nvPr userDrawn="1"/>
        </p:nvSpPr>
        <p:spPr>
          <a:xfrm>
            <a:off x="8950325" y="2874159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85</a:t>
            </a:r>
            <a:endParaRPr lang="en-RU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5F9C9-93B3-1A75-2959-CB3C9C481199}"/>
              </a:ext>
            </a:extLst>
          </p:cNvPr>
          <p:cNvSpPr txBox="1"/>
          <p:nvPr userDrawn="1"/>
        </p:nvSpPr>
        <p:spPr>
          <a:xfrm>
            <a:off x="8950325" y="1397734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573</a:t>
            </a:r>
            <a:endParaRPr lang="en-RU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9C99C8-C837-B102-C894-4F31D430CA68}"/>
              </a:ext>
            </a:extLst>
          </p:cNvPr>
          <p:cNvSpPr txBox="1"/>
          <p:nvPr userDrawn="1"/>
        </p:nvSpPr>
        <p:spPr>
          <a:xfrm>
            <a:off x="6496849" y="4353633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83</a:t>
            </a:r>
            <a:endParaRPr lang="en-RU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208750-F5D0-314A-D025-3DDAB5CCF95B}"/>
              </a:ext>
            </a:extLst>
          </p:cNvPr>
          <p:cNvSpPr txBox="1"/>
          <p:nvPr userDrawn="1"/>
        </p:nvSpPr>
        <p:spPr>
          <a:xfrm>
            <a:off x="8950325" y="4353633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&gt; 14 000</a:t>
            </a:r>
            <a:endParaRPr lang="en-RU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C348-4D79-4E55-9FE8-B1C23414C3CC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C15279A-467C-4E6B-9EA1-95893E69A0BD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4DFCA516-BA20-419E-A8A2-B57965C18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36EC71E4-FB36-4D32-BAA9-E331F9A4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8C4A6C7-4389-4D1C-81ED-5AEDF00A37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D767B-8050-4558-90B8-3F89A58CAF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D236E09-DF2C-44CE-A351-14A295A261A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26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pos="5638" userDrawn="1">
          <p15:clr>
            <a:srgbClr val="FBAE40"/>
          </p15:clr>
        </p15:guide>
        <p15:guide id="7" orient="horz" pos="349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6C2EE5-CAF5-3D93-5CDC-537AE23111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6002" y="1852662"/>
            <a:ext cx="516097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RU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en-RU" dirty="0"/>
              <a:t>pt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EEFF605-342E-FEDA-BA86-39AADDFE27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03" y="2311629"/>
            <a:ext cx="5160979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16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 err="1"/>
              <a:t>pt</a:t>
            </a:r>
            <a:r>
              <a:rPr lang="en-US" dirty="0"/>
              <a:t> Lorem ipsum dolor sit amet, consectetuer adipiscing elit. Maecenas porttitor congue massa 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5F94A1D4-22C8-47AE-618C-0D909431E2C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003" y="1375432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en-RU" sz="3200" b="0" i="0" dirty="0">
                <a:solidFill>
                  <a:srgbClr val="0540F2"/>
                </a:solidFill>
                <a:latin typeface="Futura PT Book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01</a:t>
            </a:r>
            <a:endParaRPr lang="en-RU" dirty="0"/>
          </a:p>
        </p:txBody>
      </p:sp>
      <p:sp>
        <p:nvSpPr>
          <p:cNvPr id="25" name="Заголовок 17">
            <a:extLst>
              <a:ext uri="{FF2B5EF4-FFF2-40B4-BE49-F238E27FC236}">
                <a16:creationId xmlns:a16="http://schemas.microsoft.com/office/drawing/2014/main" id="{4A630F8B-7EE7-EC58-90B1-6CCE1E9A32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AD734A24-7576-3F31-A390-B7BE4EEA2E1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79237" y="1852662"/>
            <a:ext cx="516097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RU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en-RU" dirty="0"/>
              <a:t>pt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2ED49E95-0D0E-2015-AC02-4CBE74E26E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79239" y="2311629"/>
            <a:ext cx="5160979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16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 err="1"/>
              <a:t>pt</a:t>
            </a:r>
            <a:r>
              <a:rPr lang="en-US" dirty="0"/>
              <a:t> Lorem ipsum dolor sit amet, consectetuer adipiscing elit. Maecenas porttitor congue massa 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F9393890-2CDD-3D02-EA66-2F3484C5FA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79238" y="1375432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en-RU" sz="3200" b="0" i="0" dirty="0">
                <a:solidFill>
                  <a:srgbClr val="0540F2"/>
                </a:solidFill>
                <a:latin typeface="Futura PT Book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02</a:t>
            </a:r>
            <a:endParaRPr lang="en-RU" dirty="0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B83AE9E-F3FD-DD2B-FE75-80D24BF6D71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3795761"/>
            <a:ext cx="516097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RU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en-RU" dirty="0"/>
              <a:t>pt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7FC4A445-E7B4-9561-A888-D3BD39D0B1C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6003" y="4254729"/>
            <a:ext cx="5160979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16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 err="1"/>
              <a:t>pt</a:t>
            </a:r>
            <a:r>
              <a:rPr lang="en-US" dirty="0"/>
              <a:t> Lorem ipsum dolor sit amet, consectetuer adipiscing elit. Maecenas porttitor congue massa 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3ADE7753-8365-9D18-6DBC-29921942566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6003" y="3318532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en-RU" sz="3200" b="0" i="0" dirty="0">
                <a:solidFill>
                  <a:srgbClr val="0540F2"/>
                </a:solidFill>
                <a:latin typeface="Futura PT Book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01</a:t>
            </a:r>
            <a:endParaRPr lang="en-RU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D6DE210B-D894-095F-8458-9A3CB10359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379237" y="3795761"/>
            <a:ext cx="516097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RU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en-RU" dirty="0"/>
              <a:t>pt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9482D896-43DF-6925-FDB7-E9A0CDB7A43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79239" y="4254729"/>
            <a:ext cx="5160979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16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 err="1"/>
              <a:t>pt</a:t>
            </a:r>
            <a:r>
              <a:rPr lang="en-US" dirty="0"/>
              <a:t> Lorem ipsum dolor sit amet, consectetuer adipiscing elit. Maecenas porttitor congue massa 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B113053F-8B21-D428-AA8E-E714F18B738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79238" y="3318532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en-RU" sz="3200" b="0" i="0" dirty="0">
                <a:solidFill>
                  <a:srgbClr val="0540F2"/>
                </a:solidFill>
                <a:latin typeface="Futura PT Book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02</a:t>
            </a:r>
            <a:endParaRPr lang="en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C368E9-8C8E-42F9-AE2A-ED38F57D6EC5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B1171DEE-EAB5-41CB-BB35-48986E48DDBD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87D90BFD-4B70-4464-B77F-538D561AA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33235145-500B-4B6F-AE70-84AAD61AD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4CB38AA-DE5C-4C1B-8C26-99CFE6CA997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122FA5AB-C15E-4B8C-98A6-332DEAC22D7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7F59B1D6-98B3-4F83-92AC-B653E008B1F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90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58" userDrawn="1">
          <p15:clr>
            <a:srgbClr val="FBAE40"/>
          </p15:clr>
        </p15:guide>
        <p15:guide id="6" orient="horz" pos="3493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7249C3F1-A9E8-7A13-7879-FBAE9FC7C80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6001" y="1369759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RU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AAACD2D-AD9C-2DB0-B2E4-3CF783DDED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615" y="1369759"/>
            <a:ext cx="425180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D227DA4-93DF-50E5-773D-EF77AD36BC3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1015" y="1369759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RU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F45F15-DA2B-F8F6-9D82-43FE722F3C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89629" y="1369759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7B8A6EAB-A48A-B3CA-A695-8F212D991E50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6001" y="2891436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RU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E5E7ACD-DF59-4560-A47A-23C83A8BE3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24614" y="2891435"/>
            <a:ext cx="423705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9057F4FB-9EE4-690F-5182-9D9A8CD4205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381015" y="2891435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RU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D7F1243-250C-430C-5AFB-EF47A756AC3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89629" y="2891435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0BF695E9-8E2C-40CB-767B-2039D73A8B7F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16001" y="4454677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RU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5FC3D4C2-0A55-BABC-5BB1-60A67DA285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24614" y="4454677"/>
            <a:ext cx="423705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94733AA0-934B-6DA0-8C91-485570D7F8A6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381015" y="4454677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RU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25C568D-862A-B0FD-FA35-41A7BACA980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89629" y="4454677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32" name="Заголовок 17">
            <a:extLst>
              <a:ext uri="{FF2B5EF4-FFF2-40B4-BE49-F238E27FC236}">
                <a16:creationId xmlns:a16="http://schemas.microsoft.com/office/drawing/2014/main" id="{67D7ABFA-6A6C-417F-9FDB-B65CE427FD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D10265-994E-45F1-9313-62B7D744B76D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05D2E08-179C-4608-8BC2-CB79E578F2D1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32A205EA-2ECC-42BF-B455-56313671F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10C124E6-FE4B-46F9-B700-8567EF162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33AA75B-C44E-4623-A725-E0AEBC63CB4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BFD3E88-61B8-4F96-92B1-DB1AF89AB9D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B471282-64CC-4120-B9F8-6429252168D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05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49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C095EB5-4A6A-17AA-7FF1-8FECBD3BFB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C918BC4-BA82-DE9C-7B35-B84A063BD0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1231" y="3382520"/>
            <a:ext cx="3346533" cy="311305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C1D86A9-4E4E-0FB7-8A12-1B2797C264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7769" y="4969182"/>
            <a:ext cx="1194551" cy="143512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DD97D64-8B6C-468F-CE1F-476CBBEC09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42498"/>
          <a:stretch/>
        </p:blipFill>
        <p:spPr>
          <a:xfrm>
            <a:off x="2292349" y="4664810"/>
            <a:ext cx="2415722" cy="20693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F6CB6B-2BB7-5FD8-EB42-AD4279ED1592}"/>
              </a:ext>
            </a:extLst>
          </p:cNvPr>
          <p:cNvSpPr txBox="1"/>
          <p:nvPr userDrawn="1"/>
        </p:nvSpPr>
        <p:spPr>
          <a:xfrm>
            <a:off x="10099234" y="631628"/>
            <a:ext cx="9626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2</a:t>
            </a:r>
            <a:r>
              <a:rPr lang="ru-RU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022 г.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4851F873-165F-F360-9FDD-8700FDF22989}"/>
              </a:ext>
            </a:extLst>
          </p:cNvPr>
          <p:cNvSpPr/>
          <p:nvPr userDrawn="1"/>
        </p:nvSpPr>
        <p:spPr>
          <a:xfrm>
            <a:off x="9509164" y="553075"/>
            <a:ext cx="2142836" cy="5292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Заголовок 17">
            <a:extLst>
              <a:ext uri="{FF2B5EF4-FFF2-40B4-BE49-F238E27FC236}">
                <a16:creationId xmlns:a16="http://schemas.microsoft.com/office/drawing/2014/main" id="{55C543DB-E234-6922-66E3-2558A73485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462670"/>
            <a:ext cx="11112000" cy="133626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2 строчки 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B473D07-13BB-5371-8CAC-970B1ADC3D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3192515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en-RU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57DDC96-229A-DEA0-308A-AE13084FB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722839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en-RU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2C7815E-4A3C-E894-B5AA-9DF91F2FBD2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77160" y="4971300"/>
            <a:ext cx="1416305" cy="13593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3020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35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D227DA4-93DF-50E5-773D-EF77AD36BC3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1015" y="1371877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RU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F45F15-DA2B-F8F6-9D82-43FE722F3C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89629" y="1371877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9057F4FB-9EE4-690F-5182-9D9A8CD4205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381015" y="2392549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RU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D7F1243-250C-430C-5AFB-EF47A756AC3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89629" y="2386328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94733AA0-934B-6DA0-8C91-485570D7F8A6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381015" y="3413221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RU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25C568D-862A-B0FD-FA35-41A7BACA980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89629" y="3400779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32" name="Заголовок 17">
            <a:extLst>
              <a:ext uri="{FF2B5EF4-FFF2-40B4-BE49-F238E27FC236}">
                <a16:creationId xmlns:a16="http://schemas.microsoft.com/office/drawing/2014/main" id="{67D7ABFA-6A6C-417F-9FDB-B65CE427FD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1C2BBE0C-5B1E-711D-F97A-2FBB9BCA77B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6002" y="1371876"/>
            <a:ext cx="5160978" cy="378201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RU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0FA1C1A-BD0F-C68E-6D2E-56EF88B44A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381015" y="4433894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RU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2F1E1D-0086-8079-D219-8734D47CB7D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89629" y="4433894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748BB9-D46D-47E0-A4AA-4EDC278F00E5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C53ABBF3-8165-4F76-AB45-C95BC9C8E426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CAD4D7BD-4452-4152-84E9-C9782F258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53D054DB-50BF-43EA-8F45-69B444900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A95A1F9-6025-488E-AC87-B9F7F399CA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FD968B9-AD80-42B5-B2AF-0AA594C555F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07F0B54-9394-48C3-B4C8-E3D8C2B753E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63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491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7249C3F1-A9E8-7A13-7879-FBAE9FC7C80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6001" y="1347628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RU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AAACD2D-AD9C-2DB0-B2E4-3CF783DDED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615" y="1347628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869AED2-B52C-8D37-2998-FD8910F0C6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24615" y="2265987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AFC9C765-ECBA-1C4B-F5D9-4A1928DE50C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385212" y="1347628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RU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FF58FDC-1313-C6B3-03F1-8F7792CD4E6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293827" y="1347628"/>
            <a:ext cx="4235283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4D3CA3D-6FE4-CD71-A123-5CC56096278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93827" y="2265987"/>
            <a:ext cx="4235283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9758D21A-3D99-FE0A-875F-881FF60CFCD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6001" y="3703066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RU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A9B7DF3-FAB4-EA6B-4712-76D86BC701B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524615" y="3703066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6FBA287-FE5E-F4CE-7B68-2BDF2747F11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24615" y="4621426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225CAF3C-FA62-E261-A485-C04868A11055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85212" y="3703066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RU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FF2D81-A78E-A6D8-0C20-7105EFD4579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293827" y="3703066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00C2437-8C0D-43B4-334D-9F6071CDDA3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293827" y="4621426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23" name="Заголовок 17">
            <a:extLst>
              <a:ext uri="{FF2B5EF4-FFF2-40B4-BE49-F238E27FC236}">
                <a16:creationId xmlns:a16="http://schemas.microsoft.com/office/drawing/2014/main" id="{F88776BE-2CF2-82B1-9082-27442E3AFC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73AD2F-1C8B-46F0-A4BC-2DBDD1F32413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745BCBB9-ADF2-44BF-9DCA-3A5671349BFD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2A3515D-B39F-49CA-88CC-BFB4E4FF9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8722C613-484B-4B0E-A4DB-C590393F3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3633FA1-1073-4556-9A3F-5D77CD7F887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8D6423A-0F3D-4284-A397-666203BA9F2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22EF11C-B4AA-47CE-AE41-CCC1F2FD85C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85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501" userDrawn="1">
          <p15:clr>
            <a:srgbClr val="FBAE40"/>
          </p15:clr>
        </p15:guide>
        <p15:guide id="6" orient="horz" pos="845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1193395" y="5959757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sp>
        <p:nvSpPr>
          <p:cNvPr id="23" name="Заголовок 17">
            <a:extLst>
              <a:ext uri="{FF2B5EF4-FFF2-40B4-BE49-F238E27FC236}">
                <a16:creationId xmlns:a16="http://schemas.microsoft.com/office/drawing/2014/main" id="{F88776BE-2CF2-82B1-9082-27442E3AFC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2825F32-9176-6BD8-F800-889814AE668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6002" y="2281556"/>
            <a:ext cx="1032120" cy="10322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900">
                <a:latin typeface="+mn-lt"/>
              </a:defRPr>
            </a:lvl1pPr>
          </a:lstStyle>
          <a:p>
            <a:endParaRPr lang="en-RU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0615112-2C6B-433A-8B6A-5548BF6E58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002" y="3480190"/>
            <a:ext cx="3171292" cy="98488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91430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5603C79F-BD9E-F6C5-D54C-74082463DC5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482642" y="2281556"/>
            <a:ext cx="1032120" cy="10322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900">
                <a:latin typeface="+mn-lt"/>
              </a:defRPr>
            </a:lvl1pPr>
          </a:lstStyle>
          <a:p>
            <a:endParaRPr lang="en-RU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B90836A-D48D-12D1-DE47-B65A07438D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2643" y="3480190"/>
            <a:ext cx="3171292" cy="98488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91430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AD2D184C-F4AE-3EA2-80B5-85BF22160112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49282" y="2281556"/>
            <a:ext cx="1032120" cy="10322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900">
                <a:latin typeface="+mn-lt"/>
              </a:defRPr>
            </a:lvl1pPr>
          </a:lstStyle>
          <a:p>
            <a:endParaRPr lang="en-RU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BD5A17-8BCD-7E20-BA16-6F9AB395360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49283" y="3480190"/>
            <a:ext cx="3171292" cy="98488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91430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1292DA-39D1-4565-9B40-BDA135F4C487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95EC7803-A959-4111-AFE5-5E872830BAEF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262AB3DD-6D4B-45EA-AF80-13543A232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22092157-F817-4E4C-A678-FBA02DCFB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0DE6D7D-E10C-4B49-AD40-C8F67F7C079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7E38CF6-D812-4B93-8B48-52CD2C448FB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B59AE86-EAD7-4569-B26F-E448843D50F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70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845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1193395" y="5959757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0128F21-5D0C-2E01-C714-B859EB4E89B7}"/>
              </a:ext>
            </a:extLst>
          </p:cNvPr>
          <p:cNvSpPr/>
          <p:nvPr userDrawn="1"/>
        </p:nvSpPr>
        <p:spPr>
          <a:xfrm>
            <a:off x="6385212" y="1487488"/>
            <a:ext cx="5806788" cy="39729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80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19D6A02-0D8B-2031-94B0-BAE8C3A9D8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44" name="Picture Placeholder 3">
            <a:extLst>
              <a:ext uri="{FF2B5EF4-FFF2-40B4-BE49-F238E27FC236}">
                <a16:creationId xmlns:a16="http://schemas.microsoft.com/office/drawing/2014/main" id="{12745DE9-3B16-95C1-D1D5-BE0E0DE3F47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70369" y="1781517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RU" dirty="0"/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F001C648-F7E1-24C0-AE4A-03212016F03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574365" y="2415857"/>
            <a:ext cx="3946210" cy="19697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BF2F5044-7C91-2492-9B9F-8B18E8A1210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74365" y="1762853"/>
            <a:ext cx="3946210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endParaRPr lang="ru-RU" dirty="0"/>
          </a:p>
          <a:p>
            <a:pPr lvl="0"/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18</a:t>
            </a:r>
            <a:r>
              <a:rPr lang="en-US" dirty="0" err="1"/>
              <a:t>pt</a:t>
            </a:r>
            <a:endParaRPr lang="en-US" dirty="0"/>
          </a:p>
        </p:txBody>
      </p: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9BBD02EC-5E98-7206-2C09-34AB001BCA14}"/>
              </a:ext>
            </a:extLst>
          </p:cNvPr>
          <p:cNvCxnSpPr>
            <a:cxnSpLocks/>
          </p:cNvCxnSpPr>
          <p:nvPr userDrawn="1"/>
        </p:nvCxnSpPr>
        <p:spPr>
          <a:xfrm>
            <a:off x="6603635" y="4579741"/>
            <a:ext cx="491694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62754DA2-E918-1677-BF6A-5BBEFE9AFCF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70370" y="4762671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en-RU" sz="3200" b="1" i="0" dirty="0">
                <a:solidFill>
                  <a:srgbClr val="0540F2"/>
                </a:solidFill>
                <a:latin typeface="Futura PT Bold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01</a:t>
            </a:r>
            <a:endParaRPr lang="en-RU" dirty="0"/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87C01C5C-ED41-573B-6EF9-0687514380F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882058" y="4848681"/>
            <a:ext cx="3638516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RU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en-RU" dirty="0"/>
              <a:t>pt</a:t>
            </a:r>
          </a:p>
        </p:txBody>
      </p:sp>
      <p:sp>
        <p:nvSpPr>
          <p:cNvPr id="2" name="Заголовок 17">
            <a:extLst>
              <a:ext uri="{FF2B5EF4-FFF2-40B4-BE49-F238E27FC236}">
                <a16:creationId xmlns:a16="http://schemas.microsoft.com/office/drawing/2014/main" id="{176CAE5E-FDAF-FB59-72B9-9CB5461325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40DF61-F9AF-46A4-A309-B6C95398B836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EB536987-3D6A-4F98-A3CE-19603A45CE8F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D9AF09B6-C012-449D-A473-F9663EC1E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70A9FE3E-070A-45D6-B32F-9A5A4196D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E39043E-66A6-457F-878F-872F17F84D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840D0AD-F67B-4D3F-8AA0-630CE5CC914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52E9C12-E8A5-4A1E-898C-80DD8DA0F5C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49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845" userDrawn="1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19D6A02-0D8B-2031-94B0-BAE8C3A9D8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8AB9FD5-E7BB-3C07-F110-27D390E1168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99965" y="1504968"/>
            <a:ext cx="394621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540F2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endParaRPr lang="ru-RU" dirty="0"/>
          </a:p>
          <a:p>
            <a:pPr lvl="0"/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72CFBEFC-78C4-3F02-D60A-1D02FF5CD94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599964" y="2522029"/>
            <a:ext cx="4923169" cy="3031046"/>
          </a:xfrm>
          <a:prstGeom prst="rect">
            <a:avLst/>
          </a:prstGeom>
        </p:spPr>
        <p:txBody>
          <a:bodyPr/>
          <a:lstStyle>
            <a:lvl1pPr marL="180000" indent="-18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>
                <a:latin typeface="Futura PT Book" panose="020B0502020204020303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1600" b="0" i="0">
                <a:latin typeface="Futura PT Book" panose="020B0502020204020303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 b="0" i="0">
                <a:latin typeface="Futura PT Book" panose="020B0502020204020303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latin typeface="Futura PT Book" panose="020B0502020204020303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latin typeface="Futura PT Book" panose="020B0502020204020303" pitchFamily="34" charset="0"/>
              </a:defRPr>
            </a:lvl5pPr>
          </a:lstStyle>
          <a:p>
            <a:pPr lvl="0"/>
            <a:r>
              <a:rPr lang="ru-RU" dirty="0"/>
              <a:t>1</a:t>
            </a:r>
          </a:p>
          <a:p>
            <a:pPr lvl="0"/>
            <a:r>
              <a:rPr lang="ru-RU" dirty="0"/>
              <a:t>2</a:t>
            </a:r>
          </a:p>
          <a:p>
            <a:pPr lvl="0"/>
            <a:r>
              <a:rPr lang="ru-RU" dirty="0"/>
              <a:t>3</a:t>
            </a:r>
          </a:p>
          <a:p>
            <a:pPr lvl="0"/>
            <a:r>
              <a:rPr lang="ru-RU" dirty="0"/>
              <a:t>4</a:t>
            </a:r>
          </a:p>
          <a:p>
            <a:pPr lvl="0"/>
            <a:r>
              <a:rPr lang="ru-RU" dirty="0"/>
              <a:t>5</a:t>
            </a:r>
          </a:p>
          <a:p>
            <a:pPr lvl="0"/>
            <a:r>
              <a:rPr lang="ru-RU" dirty="0"/>
              <a:t>6</a:t>
            </a:r>
          </a:p>
        </p:txBody>
      </p:sp>
      <p:sp>
        <p:nvSpPr>
          <p:cNvPr id="2" name="Заголовок 17">
            <a:extLst>
              <a:ext uri="{FF2B5EF4-FFF2-40B4-BE49-F238E27FC236}">
                <a16:creationId xmlns:a16="http://schemas.microsoft.com/office/drawing/2014/main" id="{DDDD87C2-CEC7-3FCF-A5ED-A3FC7FE13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3280D8-BB97-4559-88E7-A74479FF1729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0B59A041-7CBC-4862-8357-B35A322A3E70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BFBE318D-D8F6-48F6-A504-03E33980E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53EABC2D-BB47-437F-BDE1-C7825A103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DCEA01D-306A-4813-A687-D54447B7E4F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72DD0A9-5044-41F8-8DDB-B6750E549D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2770D1B-54C9-45FE-885A-2F755CF5B82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73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845" userDrawn="1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19D6A02-0D8B-2031-94B0-BAE8C3A9D8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8AB9FD5-E7BB-3C07-F110-27D390E1168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99965" y="1504968"/>
            <a:ext cx="394621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540F2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endParaRPr lang="ru-RU" dirty="0"/>
          </a:p>
          <a:p>
            <a:pPr lvl="0"/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FB0C1B9-422B-1AEC-DAA3-CEA5F2A9D84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610868" y="2518469"/>
            <a:ext cx="4911207" cy="28469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marL="360000" marR="0" lvl="0" indent="-360000" algn="l" defTabSz="121904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360000" marR="0" lvl="0" indent="-360000" algn="l" defTabSz="121904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360000" marR="0" lvl="0" indent="-360000" algn="l" defTabSz="121904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342900" marR="0" lvl="0" indent="-34290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2" name="Заголовок 17">
            <a:extLst>
              <a:ext uri="{FF2B5EF4-FFF2-40B4-BE49-F238E27FC236}">
                <a16:creationId xmlns:a16="http://schemas.microsoft.com/office/drawing/2014/main" id="{795B3A4A-4735-77A1-A99B-B57D51C1EF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E5B0C-D246-4680-88F7-096913E592A6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1D63AF9-54FC-47B0-8DF3-114E2036BEDF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39762B7B-61F3-452B-B89E-53EC2819F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0A4D29F0-48B6-4E0B-B6D5-81C97815E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3E173C9-49B3-4693-8306-4037C05B365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E4967DA-6C75-43FA-9349-037130960D8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9025C81-57B7-4A79-96F3-91EF8E94F96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17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935" userDrawn="1">
          <p15:clr>
            <a:srgbClr val="FBAE40"/>
          </p15:clr>
        </p15:guide>
        <p15:guide id="7" pos="4158">
          <p15:clr>
            <a:srgbClr val="FBAE40"/>
          </p15:clr>
        </p15:guide>
        <p15:guide id="8" orient="horz" pos="85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19D6A02-0D8B-2031-94B0-BAE8C3A9D8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AA55C17-AAA9-8F27-B794-6CD8AC86331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00824" y="1504968"/>
            <a:ext cx="492046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342900" marR="0" indent="-34290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Тема </a:t>
            </a:r>
            <a:r>
              <a:rPr lang="en-US" dirty="0"/>
              <a:t>24</a:t>
            </a:r>
            <a:r>
              <a:rPr lang="ru-RU" dirty="0" err="1"/>
              <a:t>p</a:t>
            </a:r>
            <a:r>
              <a:rPr lang="en-US" dirty="0"/>
              <a:t>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E32BCE3-3605-62E7-DB71-5B30E64ADA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600824" y="1980456"/>
            <a:ext cx="4920467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916E75-535F-2401-3331-18D02CD764F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600824" y="2991648"/>
            <a:ext cx="492046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342900" marR="0" indent="-34290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 startAt="2"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Тема </a:t>
            </a:r>
            <a:r>
              <a:rPr lang="en-US" dirty="0"/>
              <a:t>24</a:t>
            </a:r>
            <a:r>
              <a:rPr lang="ru-RU" dirty="0" err="1"/>
              <a:t>p</a:t>
            </a:r>
            <a:r>
              <a:rPr lang="en-US" dirty="0"/>
              <a:t>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91143F2-5B07-5C56-2DB7-D818398B16C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600824" y="3464341"/>
            <a:ext cx="4920467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4842757-3232-3FE6-CBF4-1FC1B80673A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600824" y="4478328"/>
            <a:ext cx="492046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342900" marR="0" indent="-34290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 startAt="2"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Тема </a:t>
            </a:r>
            <a:r>
              <a:rPr lang="en-US" dirty="0"/>
              <a:t>24</a:t>
            </a:r>
            <a:r>
              <a:rPr lang="ru-RU" dirty="0" err="1"/>
              <a:t>p</a:t>
            </a:r>
            <a:r>
              <a:rPr lang="en-US" dirty="0"/>
              <a:t>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8678FD4-F132-2C32-832E-79FD61EDA4E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600824" y="4953816"/>
            <a:ext cx="4920467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5" name="Заголовок 17">
            <a:extLst>
              <a:ext uri="{FF2B5EF4-FFF2-40B4-BE49-F238E27FC236}">
                <a16:creationId xmlns:a16="http://schemas.microsoft.com/office/drawing/2014/main" id="{DAAB4FDC-FA94-AD40-A560-897C2F29F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EB03CF-5CDE-4E85-8F65-CFBC0D0BFBB6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A7FBDE0-6E0E-4E91-811D-554E6163F21B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E3201F51-A012-40D3-BAF5-73CBADDBD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4BE368CB-1F26-4A9E-A069-EA883F458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EE0818F-C961-4D6C-94C6-21865A24650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AD207CD-FA9C-4A0D-9512-CA09624FE3C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21B4B0-15C1-4803-AF05-5AB1168F769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24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  <p15:guide id="8" orient="horz" pos="85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аблица 4">
            <a:extLst>
              <a:ext uri="{FF2B5EF4-FFF2-40B4-BE49-F238E27FC236}">
                <a16:creationId xmlns:a16="http://schemas.microsoft.com/office/drawing/2014/main" id="{6A8634AF-B1A1-F206-93F1-36B71AAE634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15949" y="1487488"/>
            <a:ext cx="10907131" cy="3962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" name="Заголовок 17">
            <a:extLst>
              <a:ext uri="{FF2B5EF4-FFF2-40B4-BE49-F238E27FC236}">
                <a16:creationId xmlns:a16="http://schemas.microsoft.com/office/drawing/2014/main" id="{66BF7D05-F973-5656-C9BC-F94D9A2D9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3D544-21AB-427F-BAD1-363599233867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0DC7C86-00AA-4FA8-A7A9-2D45275946F4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76ED4DDC-8428-4F99-B509-ED02B04CB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7C8E4D55-85F5-4B07-9B1B-753577449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27828F1-393D-420A-B00F-375D28B716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1EEC1CC-6F57-4E08-BBF9-B805F81190A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5C74016-ACD8-409F-9A01-4D3579C7657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89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  <p15:guide id="8" orient="horz" pos="85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Диаграмма 5">
            <a:extLst>
              <a:ext uri="{FF2B5EF4-FFF2-40B4-BE49-F238E27FC236}">
                <a16:creationId xmlns:a16="http://schemas.microsoft.com/office/drawing/2014/main" id="{8261F29A-61ED-72D0-1AB8-7AFB63DEFBF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600825" y="1487488"/>
            <a:ext cx="4921250" cy="399758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63F829F-DA3C-346A-8AA3-71FC75C424C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2" name="Заголовок 17">
            <a:extLst>
              <a:ext uri="{FF2B5EF4-FFF2-40B4-BE49-F238E27FC236}">
                <a16:creationId xmlns:a16="http://schemas.microsoft.com/office/drawing/2014/main" id="{356907EC-911A-528F-0B9C-371312715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7D3CFC-B4DC-461F-BE1B-933E350614AF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E08AEA3-049C-4454-9608-7333F570E420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B68F4F7A-D714-4720-A76E-686E412B5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0B09158C-EAD9-40D5-B693-338B18EBE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E002779-1405-4743-84BE-A9AD36A680A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44165A5-EB7B-4084-8BE8-62365C59C89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143B9E8-CFC3-4BA0-AF83-41999B08DDC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95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  <p15:guide id="8" orient="horz" pos="85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0065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C321E51-1A84-7F20-304F-91EA35F8ED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Заголовок 17">
            <a:extLst>
              <a:ext uri="{FF2B5EF4-FFF2-40B4-BE49-F238E27FC236}">
                <a16:creationId xmlns:a16="http://schemas.microsoft.com/office/drawing/2014/main" id="{AD70519A-8D60-C623-D10E-2F7C99C65A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462670"/>
            <a:ext cx="11112000" cy="133626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2 строчки 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C15573B-ADB4-2A2E-6866-B57DAD7162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3192515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en-RU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7EC432F-D41D-13E9-84C0-5E51F296CC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722839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en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C2832C-8DFD-5225-777B-09DBE68738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1231" y="3382520"/>
            <a:ext cx="3346533" cy="3113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CA09B7-0B2E-269F-8F9B-81B2578F80C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7769" y="4969182"/>
            <a:ext cx="1194551" cy="143512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B5B024-506C-E6B0-4F4B-27C95B6586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41711"/>
          <a:stretch/>
        </p:blipFill>
        <p:spPr>
          <a:xfrm>
            <a:off x="2292349" y="4664810"/>
            <a:ext cx="2448815" cy="20693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950EC5-DBCB-AD28-F8C6-0C891AFDD41D}"/>
              </a:ext>
            </a:extLst>
          </p:cNvPr>
          <p:cNvSpPr txBox="1"/>
          <p:nvPr userDrawn="1"/>
        </p:nvSpPr>
        <p:spPr>
          <a:xfrm>
            <a:off x="10099234" y="631628"/>
            <a:ext cx="9626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2</a:t>
            </a:r>
            <a:r>
              <a:rPr lang="ru-RU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022 г.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8B31BD8F-727B-3DE1-8E3B-42AE46B40EDE}"/>
              </a:ext>
            </a:extLst>
          </p:cNvPr>
          <p:cNvSpPr/>
          <p:nvPr userDrawn="1"/>
        </p:nvSpPr>
        <p:spPr>
          <a:xfrm>
            <a:off x="9509164" y="553075"/>
            <a:ext cx="2142836" cy="5292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86E1EEA-94EA-0C63-CF09-FD08C9668FF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82518" y="4973246"/>
            <a:ext cx="1410947" cy="13541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10757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9F84-605B-4CF6-9EEF-747492B1928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16371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021FB-18B0-868E-7C6E-7255FCCAF27C}"/>
              </a:ext>
            </a:extLst>
          </p:cNvPr>
          <p:cNvSpPr txBox="1"/>
          <p:nvPr userDrawn="1"/>
        </p:nvSpPr>
        <p:spPr>
          <a:xfrm>
            <a:off x="512197" y="3567677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9895E2-2AB4-06D8-67AD-8C3B7EAFD7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8644" y="1788070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3AF0812-955E-BEFA-51A6-1F6310AEB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000" y="4466161"/>
            <a:ext cx="1851839" cy="18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60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292435-8D81-0E5C-A4AB-B73954B3358F}"/>
              </a:ext>
            </a:extLst>
          </p:cNvPr>
          <p:cNvSpPr txBox="1"/>
          <p:nvPr userDrawn="1"/>
        </p:nvSpPr>
        <p:spPr>
          <a:xfrm>
            <a:off x="512197" y="3567677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870BDD-B4C9-72EF-D012-44FA023191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8644" y="1788070"/>
            <a:ext cx="1194551" cy="143512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051AC3-8FBF-978A-B51C-D0EB37C4D9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000" y="4466161"/>
            <a:ext cx="1851839" cy="18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53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E91796-DB77-304A-1C0B-BB2E53031BCB}"/>
              </a:ext>
            </a:extLst>
          </p:cNvPr>
          <p:cNvSpPr txBox="1"/>
          <p:nvPr userDrawn="1"/>
        </p:nvSpPr>
        <p:spPr>
          <a:xfrm>
            <a:off x="512197" y="3567677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52FAC4-0E1A-E279-5F36-7BD68D389A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8644" y="1788070"/>
            <a:ext cx="1194551" cy="143512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CA466D-BC0E-5958-50FE-04BA42819C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000" y="4466161"/>
            <a:ext cx="1851839" cy="18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86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021FB-18B0-868E-7C6E-7255FCCAF27C}"/>
              </a:ext>
            </a:extLst>
          </p:cNvPr>
          <p:cNvSpPr txBox="1"/>
          <p:nvPr userDrawn="1"/>
        </p:nvSpPr>
        <p:spPr>
          <a:xfrm>
            <a:off x="9627443" y="3556126"/>
            <a:ext cx="1948214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(985) 457-67-15</a:t>
            </a:r>
            <a:b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</a:b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info@fmc-spo.ru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397FA7-B051-439C-9628-7AAAD4DF25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7443" y="2500009"/>
            <a:ext cx="1879642" cy="80186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9A94AE-DA1E-4D68-A26F-051FB81572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65595" y="4458474"/>
            <a:ext cx="1856480" cy="18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27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753242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021FB-18B0-868E-7C6E-7255FCCAF27C}"/>
              </a:ext>
            </a:extLst>
          </p:cNvPr>
          <p:cNvSpPr txBox="1"/>
          <p:nvPr userDrawn="1"/>
        </p:nvSpPr>
        <p:spPr>
          <a:xfrm>
            <a:off x="9627443" y="3559990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9895E2-2AB4-06D8-67AD-8C3B7EAFD7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3890" y="1952626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3AF0812-955E-BEFA-51A6-1F6310AEB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55246" y="4458474"/>
            <a:ext cx="1851839" cy="18518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594991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021FB-18B0-868E-7C6E-7255FCCAF27C}"/>
              </a:ext>
            </a:extLst>
          </p:cNvPr>
          <p:cNvSpPr txBox="1"/>
          <p:nvPr userDrawn="1"/>
        </p:nvSpPr>
        <p:spPr>
          <a:xfrm>
            <a:off x="9627443" y="3559990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9895E2-2AB4-06D8-67AD-8C3B7EAFD7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3890" y="1952626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3AF0812-955E-BEFA-51A6-1F6310AEB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55246" y="4458474"/>
            <a:ext cx="1851839" cy="18518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51346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021FB-18B0-868E-7C6E-7255FCCAF27C}"/>
              </a:ext>
            </a:extLst>
          </p:cNvPr>
          <p:cNvSpPr txBox="1"/>
          <p:nvPr userDrawn="1"/>
        </p:nvSpPr>
        <p:spPr>
          <a:xfrm>
            <a:off x="9627443" y="3559990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9895E2-2AB4-06D8-67AD-8C3B7EAFD7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3890" y="1952626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3AF0812-955E-BEFA-51A6-1F6310AEB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55246" y="4458474"/>
            <a:ext cx="1851839" cy="18518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084978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4197475-3F8F-212E-3783-0FA79036DC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2B90400-7407-F9C0-DCC3-2DEE84F9D2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1231" y="3382520"/>
            <a:ext cx="3346533" cy="311305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1A52CBD-5525-001E-7606-4D827354937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7769" y="4969182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9574AD1-9BB7-C8F4-4589-F855F067E9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40536"/>
          <a:stretch/>
        </p:blipFill>
        <p:spPr>
          <a:xfrm>
            <a:off x="2292349" y="4664810"/>
            <a:ext cx="2498136" cy="20693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3D29BB-378C-8182-6ACE-C9A82E45B8C3}"/>
              </a:ext>
            </a:extLst>
          </p:cNvPr>
          <p:cNvSpPr txBox="1"/>
          <p:nvPr userDrawn="1"/>
        </p:nvSpPr>
        <p:spPr>
          <a:xfrm>
            <a:off x="10099234" y="631628"/>
            <a:ext cx="9626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2</a:t>
            </a:r>
            <a:r>
              <a:rPr lang="ru-RU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022 г.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CCD4BD63-8859-E2F8-847A-70F66A41F9CE}"/>
              </a:ext>
            </a:extLst>
          </p:cNvPr>
          <p:cNvSpPr/>
          <p:nvPr userDrawn="1"/>
        </p:nvSpPr>
        <p:spPr>
          <a:xfrm>
            <a:off x="9509164" y="553075"/>
            <a:ext cx="2142836" cy="5292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7">
            <a:extLst>
              <a:ext uri="{FF2B5EF4-FFF2-40B4-BE49-F238E27FC236}">
                <a16:creationId xmlns:a16="http://schemas.microsoft.com/office/drawing/2014/main" id="{3405C149-588F-07CD-4C8B-BC21FB2CE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462670"/>
            <a:ext cx="11112000" cy="133626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2 строчки 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CA37D3A-3269-9E47-FDF0-210F07C9F7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3192515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en-RU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BC6CD7C-D6F6-F3C8-79C0-E3213AE1EF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722839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en-RU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33D0739-C923-D7CA-1AB8-A04777EBBC6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82518" y="4973246"/>
            <a:ext cx="1410947" cy="13541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472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1A38995-6679-6687-0DCA-954187F5EF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80E89-87BB-ED97-245E-4D84CF794B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0673" y="2849635"/>
            <a:ext cx="2951631" cy="354605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58F560-29EB-8305-EB2C-997674CF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3463"/>
          <a:stretch/>
        </p:blipFill>
        <p:spPr>
          <a:xfrm>
            <a:off x="521781" y="4746424"/>
            <a:ext cx="2064526" cy="1798680"/>
          </a:xfrm>
          <a:prstGeom prst="rect">
            <a:avLst/>
          </a:prstGeom>
        </p:spPr>
      </p:pic>
      <p:sp>
        <p:nvSpPr>
          <p:cNvPr id="13" name="Заголовок 17">
            <a:extLst>
              <a:ext uri="{FF2B5EF4-FFF2-40B4-BE49-F238E27FC236}">
                <a16:creationId xmlns:a16="http://schemas.microsoft.com/office/drawing/2014/main" id="{F0A7E869-D66C-3025-90A9-A07F6DDE1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11112000" cy="200106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3 строчки </a:t>
            </a:r>
            <a:br>
              <a:rPr lang="ru-RU" dirty="0"/>
            </a:br>
            <a:r>
              <a:rPr lang="ru-RU" dirty="0"/>
              <a:t>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787444-0B2E-7F71-BA11-369E77918B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2950184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en-RU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F7F3F0F-E424-A105-714A-28198645F5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480507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en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95244C-78F1-4C00-9824-B526606FC09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0297" y="5013041"/>
            <a:ext cx="1204417" cy="11637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33496C-54DA-4AEC-AFF8-29259EA039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4410" y="5138674"/>
            <a:ext cx="2254250" cy="961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299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3155" userDrawn="1">
          <p15:clr>
            <a:srgbClr val="FBAE40"/>
          </p15:clr>
        </p15:guide>
        <p15:guide id="3" orient="horz" pos="389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1A38995-6679-6687-0DCA-954187F5EF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80E89-87BB-ED97-245E-4D84CF794B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494" y="5005226"/>
            <a:ext cx="979890" cy="117722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58F560-29EB-8305-EB2C-997674CF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3463"/>
          <a:stretch/>
        </p:blipFill>
        <p:spPr>
          <a:xfrm>
            <a:off x="521781" y="4746424"/>
            <a:ext cx="2064526" cy="1798680"/>
          </a:xfrm>
          <a:prstGeom prst="rect">
            <a:avLst/>
          </a:prstGeom>
        </p:spPr>
      </p:pic>
      <p:sp>
        <p:nvSpPr>
          <p:cNvPr id="13" name="Заголовок 17">
            <a:extLst>
              <a:ext uri="{FF2B5EF4-FFF2-40B4-BE49-F238E27FC236}">
                <a16:creationId xmlns:a16="http://schemas.microsoft.com/office/drawing/2014/main" id="{F0A7E869-D66C-3025-90A9-A07F6DDE1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11112000" cy="200106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3 строчки </a:t>
            </a:r>
            <a:br>
              <a:rPr lang="ru-RU" dirty="0"/>
            </a:br>
            <a:r>
              <a:rPr lang="ru-RU" dirty="0"/>
              <a:t>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787444-0B2E-7F71-BA11-369E77918B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2950184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en-RU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F7F3F0F-E424-A105-714A-28198645F5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480507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en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95244C-78F1-4C00-9824-B526606FC09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0297" y="5013041"/>
            <a:ext cx="1204417" cy="11637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33496C-54DA-4AEC-AFF8-29259EA039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4410" y="5138674"/>
            <a:ext cx="2254250" cy="961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1652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3155" userDrawn="1">
          <p15:clr>
            <a:srgbClr val="FBAE40"/>
          </p15:clr>
        </p15:guide>
        <p15:guide id="3" orient="horz" pos="389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BB9DCB7-8E43-5B38-0428-2006E68943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6D52EB-DB69-36C2-D186-D7EA9C2E8C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0673" y="2849635"/>
            <a:ext cx="2951631" cy="3546056"/>
          </a:xfrm>
          <a:prstGeom prst="rect">
            <a:avLst/>
          </a:prstGeom>
        </p:spPr>
      </p:pic>
      <p:sp>
        <p:nvSpPr>
          <p:cNvPr id="7" name="Заголовок 17">
            <a:extLst>
              <a:ext uri="{FF2B5EF4-FFF2-40B4-BE49-F238E27FC236}">
                <a16:creationId xmlns:a16="http://schemas.microsoft.com/office/drawing/2014/main" id="{308EABC0-7BC4-3F02-67FE-13B1259ECC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11112000" cy="200106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3 строчки </a:t>
            </a:r>
            <a:br>
              <a:rPr lang="ru-RU" dirty="0"/>
            </a:br>
            <a:r>
              <a:rPr lang="ru-RU" dirty="0"/>
              <a:t>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5241CA0-DFD4-32F5-4E41-AAF2D41D2D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2950184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en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EA968F9-6156-FC71-054C-43A2477A7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480507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en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D1964B-94F8-4DBC-B554-4A752A3657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3463"/>
          <a:stretch/>
        </p:blipFill>
        <p:spPr>
          <a:xfrm>
            <a:off x="521781" y="4746424"/>
            <a:ext cx="2064526" cy="179868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6F24F6F-3D14-444A-837F-646BE9DDF1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0297" y="5013041"/>
            <a:ext cx="1204417" cy="11637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448513A-D226-404A-8F5D-715AC79C391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4410" y="5138674"/>
            <a:ext cx="2254250" cy="961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9899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5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1A982BD-72E0-8455-1324-2DC16F3D06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70673" y="2849635"/>
            <a:ext cx="2951631" cy="3546056"/>
          </a:xfrm>
          <a:prstGeom prst="rect">
            <a:avLst/>
          </a:prstGeom>
        </p:spPr>
      </p:pic>
      <p:sp>
        <p:nvSpPr>
          <p:cNvPr id="13" name="Заголовок 17">
            <a:extLst>
              <a:ext uri="{FF2B5EF4-FFF2-40B4-BE49-F238E27FC236}">
                <a16:creationId xmlns:a16="http://schemas.microsoft.com/office/drawing/2014/main" id="{326C2DA4-14F0-9969-65DE-6FB362505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11112000" cy="200106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3 строчки </a:t>
            </a:r>
            <a:br>
              <a:rPr lang="ru-RU" dirty="0"/>
            </a:br>
            <a:r>
              <a:rPr lang="ru-RU" dirty="0"/>
              <a:t>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DE44B1B-533A-FA2D-C033-B570478CEE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2950184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en-RU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2600601-2A26-FCCD-B55E-507CB9BDC9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480507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en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9032966-800C-4B66-968D-2B44E9992D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43463"/>
          <a:stretch/>
        </p:blipFill>
        <p:spPr>
          <a:xfrm>
            <a:off x="521781" y="4746424"/>
            <a:ext cx="2064526" cy="179868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F5E302B-12AE-4FFE-BD39-7AC4610390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0297" y="5013041"/>
            <a:ext cx="1204417" cy="116376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DD9548-2EAD-49CF-B1F7-30B2F6F7DE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24410" y="5138674"/>
            <a:ext cx="2254250" cy="9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92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ые задач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792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4004">
          <p15:clr>
            <a:srgbClr val="FBAE40"/>
          </p15:clr>
        </p15:guide>
        <p15:guide id="4" pos="725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43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85" r:id="rId6"/>
    <p:sldLayoutId id="2147483654" r:id="rId7"/>
    <p:sldLayoutId id="2147483655" r:id="rId8"/>
    <p:sldLayoutId id="2147483656" r:id="rId9"/>
    <p:sldLayoutId id="2147483683" r:id="rId10"/>
    <p:sldLayoutId id="214748368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9897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84" r:id="rId3"/>
    <p:sldLayoutId id="2147483686" r:id="rId4"/>
    <p:sldLayoutId id="2147483659" r:id="rId5"/>
    <p:sldLayoutId id="2147483660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70" r:id="rId14"/>
    <p:sldLayoutId id="2147483672" r:id="rId15"/>
    <p:sldLayoutId id="2147483669" r:id="rId16"/>
    <p:sldLayoutId id="2147483673" r:id="rId17"/>
    <p:sldLayoutId id="2147483671" r:id="rId18"/>
    <p:sldLayoutId id="214748368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884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9" r:id="rId5"/>
    <p:sldLayoutId id="2147483680" r:id="rId6"/>
    <p:sldLayoutId id="2147483687" r:id="rId7"/>
    <p:sldLayoutId id="2147483681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hyperlink" Target="https://vk.com/abilympicskurga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A1256B-54D7-18A5-1A20-BBEFBF7C5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15" y="808002"/>
            <a:ext cx="11249933" cy="1163395"/>
          </a:xfrm>
        </p:spPr>
        <p:txBody>
          <a:bodyPr anchor="t"/>
          <a:lstStyle/>
          <a:p>
            <a:pPr>
              <a:spcAft>
                <a:spcPts val="800"/>
              </a:spcAft>
            </a:pPr>
            <a:r>
              <a:rPr lang="ru-RU" sz="2800" dirty="0">
                <a:latin typeface="Century Gothic" panose="020B0502020202020204" pitchFamily="34" charset="0"/>
              </a:rPr>
              <a:t>Государственное бюджетное профессиональное образовательное учреждение </a:t>
            </a:r>
            <a:br>
              <a:rPr lang="ru-RU" sz="2800" dirty="0">
                <a:latin typeface="Century Gothic" panose="020B0502020202020204" pitchFamily="34" charset="0"/>
              </a:rPr>
            </a:br>
            <a:r>
              <a:rPr lang="ru-RU" sz="2800" dirty="0">
                <a:latin typeface="Century Gothic" panose="020B0502020202020204" pitchFamily="34" charset="0"/>
              </a:rPr>
              <a:t>«Курганский педагогический колледж»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C5C4926-AD79-4A83-9DEE-489E0387A3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0310" y="2422109"/>
            <a:ext cx="10601346" cy="809205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Чемпионат Курганской области «</a:t>
            </a:r>
            <a:r>
              <a:rPr lang="ru-RU" b="1" dirty="0" err="1">
                <a:latin typeface="Century Gothic" panose="020B0502020202020204" pitchFamily="34" charset="0"/>
              </a:rPr>
              <a:t>Абилимпикс</a:t>
            </a:r>
            <a:r>
              <a:rPr lang="ru-RU" b="1" dirty="0">
                <a:latin typeface="Century Gothic" panose="020B0502020202020204" pitchFamily="34" charset="0"/>
              </a:rPr>
              <a:t>» :</a:t>
            </a:r>
          </a:p>
          <a:p>
            <a:r>
              <a:rPr lang="ru-RU" b="1" dirty="0">
                <a:latin typeface="Century Gothic" panose="020B0502020202020204" pitchFamily="34" charset="0"/>
              </a:rPr>
              <a:t> модель проведения и история развития</a:t>
            </a:r>
          </a:p>
          <a:p>
            <a:endParaRPr lang="ru-RU" b="1" dirty="0">
              <a:latin typeface="Century Gothic" panose="020B0502020202020204" pitchFamily="34" charset="0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8E3B258-A03C-4079-8702-36B9E0964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533" y="3472390"/>
            <a:ext cx="2977898" cy="638177"/>
          </a:xfrm>
        </p:spPr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Исполнители:</a:t>
            </a:r>
          </a:p>
          <a:p>
            <a:r>
              <a:rPr lang="ru-RU" dirty="0">
                <a:latin typeface="Century Gothic" panose="020B0502020202020204" pitchFamily="34" charset="0"/>
              </a:rPr>
              <a:t>Ефимова М.А., Ложкина Д.Б.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F7622A-CA40-4D24-8520-72AF39E03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088" y="758708"/>
            <a:ext cx="1261981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46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Результаты, подтверждающие эффективность реализации региональной практики</a:t>
            </a:r>
            <a:b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6B753B-E540-4D5B-90C9-3E561D5D5518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3FEFD623-C846-41DF-B54D-F23681AA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124830"/>
              </p:ext>
            </p:extLst>
          </p:nvPr>
        </p:nvGraphicFramePr>
        <p:xfrm>
          <a:off x="497763" y="1421416"/>
          <a:ext cx="11345498" cy="4621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200">
                  <a:extLst>
                    <a:ext uri="{9D8B030D-6E8A-4147-A177-3AD203B41FA5}">
                      <a16:colId xmlns:a16="http://schemas.microsoft.com/office/drawing/2014/main" val="3248603751"/>
                    </a:ext>
                  </a:extLst>
                </a:gridCol>
                <a:gridCol w="903767">
                  <a:extLst>
                    <a:ext uri="{9D8B030D-6E8A-4147-A177-3AD203B41FA5}">
                      <a16:colId xmlns:a16="http://schemas.microsoft.com/office/drawing/2014/main" val="868317288"/>
                    </a:ext>
                  </a:extLst>
                </a:gridCol>
                <a:gridCol w="935665">
                  <a:extLst>
                    <a:ext uri="{9D8B030D-6E8A-4147-A177-3AD203B41FA5}">
                      <a16:colId xmlns:a16="http://schemas.microsoft.com/office/drawing/2014/main" val="3540531303"/>
                    </a:ext>
                  </a:extLst>
                </a:gridCol>
                <a:gridCol w="925033">
                  <a:extLst>
                    <a:ext uri="{9D8B030D-6E8A-4147-A177-3AD203B41FA5}">
                      <a16:colId xmlns:a16="http://schemas.microsoft.com/office/drawing/2014/main" val="732697017"/>
                    </a:ext>
                  </a:extLst>
                </a:gridCol>
                <a:gridCol w="925032">
                  <a:extLst>
                    <a:ext uri="{9D8B030D-6E8A-4147-A177-3AD203B41FA5}">
                      <a16:colId xmlns:a16="http://schemas.microsoft.com/office/drawing/2014/main" val="613124144"/>
                    </a:ext>
                  </a:extLst>
                </a:gridCol>
                <a:gridCol w="1052624">
                  <a:extLst>
                    <a:ext uri="{9D8B030D-6E8A-4147-A177-3AD203B41FA5}">
                      <a16:colId xmlns:a16="http://schemas.microsoft.com/office/drawing/2014/main" val="3071219660"/>
                    </a:ext>
                  </a:extLst>
                </a:gridCol>
                <a:gridCol w="978195">
                  <a:extLst>
                    <a:ext uri="{9D8B030D-6E8A-4147-A177-3AD203B41FA5}">
                      <a16:colId xmlns:a16="http://schemas.microsoft.com/office/drawing/2014/main" val="887359067"/>
                    </a:ext>
                  </a:extLst>
                </a:gridCol>
                <a:gridCol w="967563">
                  <a:extLst>
                    <a:ext uri="{9D8B030D-6E8A-4147-A177-3AD203B41FA5}">
                      <a16:colId xmlns:a16="http://schemas.microsoft.com/office/drawing/2014/main" val="463270120"/>
                    </a:ext>
                  </a:extLst>
                </a:gridCol>
                <a:gridCol w="987419">
                  <a:extLst>
                    <a:ext uri="{9D8B030D-6E8A-4147-A177-3AD203B41FA5}">
                      <a16:colId xmlns:a16="http://schemas.microsoft.com/office/drawing/2014/main" val="2472964360"/>
                    </a:ext>
                  </a:extLst>
                </a:gridCol>
              </a:tblGrid>
              <a:tr h="343500">
                <a:tc rowSpan="2"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Количественные показатели</a:t>
                      </a:r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Годы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070957"/>
                  </a:ext>
                </a:extLst>
              </a:tr>
              <a:tr h="3435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799753"/>
                  </a:ext>
                </a:extLst>
              </a:tr>
              <a:tr h="686999">
                <a:tc>
                  <a:txBody>
                    <a:bodyPr/>
                    <a:lstStyle/>
                    <a:p>
                      <a:r>
                        <a:rPr lang="ru-RU" dirty="0">
                          <a:latin typeface="Century Gothic" panose="020B0502020202020204" pitchFamily="34" charset="0"/>
                        </a:rPr>
                        <a:t>Количество участников/площадок</a:t>
                      </a:r>
                    </a:p>
                    <a:p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21/4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43/8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88 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116/16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107/16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126/18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142/20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153/21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187697"/>
                  </a:ext>
                </a:extLst>
              </a:tr>
              <a:tr h="686999">
                <a:tc>
                  <a:txBody>
                    <a:bodyPr/>
                    <a:lstStyle/>
                    <a:p>
                      <a:r>
                        <a:rPr lang="ru-RU" dirty="0">
                          <a:latin typeface="Century Gothic" panose="020B0502020202020204" pitchFamily="34" charset="0"/>
                        </a:rPr>
                        <a:t>Количество региональных площадок</a:t>
                      </a:r>
                    </a:p>
                    <a:p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018957"/>
                  </a:ext>
                </a:extLst>
              </a:tr>
              <a:tr h="686999">
                <a:tc>
                  <a:txBody>
                    <a:bodyPr/>
                    <a:lstStyle/>
                    <a:p>
                      <a:r>
                        <a:rPr lang="ru-RU" dirty="0">
                          <a:latin typeface="Century Gothic" panose="020B0502020202020204" pitchFamily="34" charset="0"/>
                        </a:rPr>
                        <a:t>Количество партнеров (локации)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113802"/>
                  </a:ext>
                </a:extLst>
              </a:tr>
              <a:tr h="686999">
                <a:tc>
                  <a:txBody>
                    <a:bodyPr/>
                    <a:lstStyle/>
                    <a:p>
                      <a:r>
                        <a:rPr lang="ru-RU" dirty="0">
                          <a:latin typeface="Century Gothic" panose="020B0502020202020204" pitchFamily="34" charset="0"/>
                        </a:rPr>
                        <a:t>Количество социальных партнеров (ресурсы)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114953"/>
                  </a:ext>
                </a:extLst>
              </a:tr>
              <a:tr h="686999">
                <a:tc>
                  <a:txBody>
                    <a:bodyPr/>
                    <a:lstStyle/>
                    <a:p>
                      <a:r>
                        <a:rPr lang="ru-RU" dirty="0">
                          <a:latin typeface="Century Gothic" panose="020B0502020202020204" pitchFamily="34" charset="0"/>
                        </a:rPr>
                        <a:t>% выполнения Плана мероприятий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326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946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002" y="157382"/>
            <a:ext cx="10907132" cy="447623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Заключение</a:t>
            </a:r>
            <a:b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375F734-68E5-4653-A02E-5C0DD0913E85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5324B-2350-456A-8715-528D9788AE52}"/>
              </a:ext>
            </a:extLst>
          </p:cNvPr>
          <p:cNvSpPr txBox="1"/>
          <p:nvPr/>
        </p:nvSpPr>
        <p:spPr>
          <a:xfrm>
            <a:off x="1060288" y="605005"/>
            <a:ext cx="1046284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Century Gothic" panose="020B0502020202020204" pitchFamily="34" charset="0"/>
              </a:rPr>
              <a:t>Чемпионатное движение «</a:t>
            </a:r>
            <a:r>
              <a:rPr lang="ru-RU" dirty="0" err="1"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latin typeface="Century Gothic" panose="020B0502020202020204" pitchFamily="34" charset="0"/>
              </a:rPr>
              <a:t>» развивается в Курганской области с 2016 года.</a:t>
            </a:r>
          </a:p>
          <a:p>
            <a:pPr algn="just"/>
            <a:r>
              <a:rPr lang="ru-RU" dirty="0">
                <a:latin typeface="Century Gothic" panose="020B0502020202020204" pitchFamily="34" charset="0"/>
              </a:rPr>
              <a:t>За 8 лет в региональных чемпионатах приняло участие 796 человек (участник может быть сосчитан более 1 раза), за период с 2018 по 2022 год у нас 386 уникальных участников, что составляет 1% и 0,05% от населения области (761586 чел. на 2023 год).</a:t>
            </a:r>
          </a:p>
          <a:p>
            <a:pPr algn="just"/>
            <a:endParaRPr lang="ru-RU" dirty="0">
              <a:latin typeface="Century Gothic" panose="020B0502020202020204" pitchFamily="34" charset="0"/>
            </a:endParaRPr>
          </a:p>
          <a:p>
            <a:pPr algn="just"/>
            <a:r>
              <a:rPr lang="ru-RU" dirty="0">
                <a:latin typeface="Century Gothic" panose="020B0502020202020204" pitchFamily="34" charset="0"/>
              </a:rPr>
              <a:t>По итогам Чемпионатов можно отметить расширение диапазона компетенций, увеличение количества участников и учреждений. </a:t>
            </a:r>
          </a:p>
          <a:p>
            <a:pPr algn="just"/>
            <a:endParaRPr lang="ru-RU" dirty="0">
              <a:latin typeface="Century Gothic" panose="020B0502020202020204" pitchFamily="34" charset="0"/>
            </a:endParaRPr>
          </a:p>
          <a:p>
            <a:pPr algn="just"/>
            <a:r>
              <a:rPr lang="ru-RU" dirty="0">
                <a:latin typeface="Century Gothic" panose="020B0502020202020204" pitchFamily="34" charset="0"/>
              </a:rPr>
              <a:t>В регионе сформирована структура партнеров и организаторов Чемпионатов «</a:t>
            </a:r>
            <a:r>
              <a:rPr lang="ru-RU" dirty="0" err="1"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latin typeface="Century Gothic" panose="020B0502020202020204" pitchFamily="34" charset="0"/>
              </a:rPr>
              <a:t>», определен механизм взаимодействия при проведении чемпионата.</a:t>
            </a:r>
          </a:p>
          <a:p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Продолжается формирование экспертного сообщества «</a:t>
            </a:r>
            <a:r>
              <a:rPr lang="ru-RU" dirty="0" err="1"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latin typeface="Century Gothic" panose="020B0502020202020204" pitchFamily="34" charset="0"/>
              </a:rPr>
              <a:t>» и его общественное признание: главный эксперт регионального чемпионата «</a:t>
            </a:r>
            <a:r>
              <a:rPr lang="ru-RU" dirty="0" err="1"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latin typeface="Century Gothic" panose="020B0502020202020204" pitchFamily="34" charset="0"/>
              </a:rPr>
              <a:t>» по компетенции «Мультимедийная журналистика» (Степанова С.А.) стала дважды победителем конкурса грантов Губернатора Курганской области  в номинации «Лучший наставник профессионального развития студентов» именно за достижения  в движении «</a:t>
            </a:r>
            <a:r>
              <a:rPr lang="ru-RU" dirty="0" err="1"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latin typeface="Century Gothic" panose="020B0502020202020204" pitchFamily="34" charset="0"/>
              </a:rPr>
              <a:t>» (2022, 2023 годы).</a:t>
            </a:r>
          </a:p>
          <a:p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Уделяется внимание продвижению современных форматов профессиональной ориентации  и содействия  трудоустройству инвалидов и лиц с ОВЗ</a:t>
            </a:r>
          </a:p>
          <a:p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3A25DF-2E2A-4382-874F-F59F11EF0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57" y="1116993"/>
            <a:ext cx="268247" cy="3535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1A6AA3-6727-4971-9A91-65F2B8587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42" y="2113216"/>
            <a:ext cx="268247" cy="35359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CFCB28-9728-4DCE-AD62-3A5C4652F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42" y="2951153"/>
            <a:ext cx="268247" cy="3535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5364B2-37CE-43C1-84C7-7084DA1F9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53" y="4300975"/>
            <a:ext cx="268247" cy="3535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633F8A0-9CC6-42B5-877A-C722B5814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42" y="5748261"/>
            <a:ext cx="268247" cy="35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92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228676-A4CF-48CD-8779-8D6F4C0250F5}"/>
              </a:ext>
            </a:extLst>
          </p:cNvPr>
          <p:cNvSpPr txBox="1"/>
          <p:nvPr/>
        </p:nvSpPr>
        <p:spPr>
          <a:xfrm>
            <a:off x="8148637" y="5393393"/>
            <a:ext cx="353654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ru-RU" sz="1600" b="0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+7 (963) 862-45-00</a:t>
            </a:r>
            <a:br>
              <a:rPr lang="ru-RU" sz="1600" b="0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abilympics_kurgan@mail.ru</a:t>
            </a:r>
            <a:endParaRPr lang="en-US" sz="1600" b="0" i="0" u="none" kern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51F29D-C0AA-462F-9ED3-43291576EE44}"/>
              </a:ext>
            </a:extLst>
          </p:cNvPr>
          <p:cNvSpPr txBox="1"/>
          <p:nvPr/>
        </p:nvSpPr>
        <p:spPr>
          <a:xfrm>
            <a:off x="8148637" y="3653121"/>
            <a:ext cx="194821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dirty="0">
                <a:solidFill>
                  <a:schemeClr val="bg1"/>
                </a:solidFill>
                <a:latin typeface="Century Gothic" panose="020B0502020202020204" pitchFamily="34" charset="0"/>
              </a:rPr>
              <a:t>Ефимова М.А.</a:t>
            </a:r>
            <a:endParaRPr lang="en-US" sz="1800" b="0" i="0" u="none" kern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47B92-D0E9-4774-8AC9-5B819A1219BA}"/>
              </a:ext>
            </a:extLst>
          </p:cNvPr>
          <p:cNvSpPr txBox="1"/>
          <p:nvPr/>
        </p:nvSpPr>
        <p:spPr>
          <a:xfrm>
            <a:off x="8148637" y="4168669"/>
            <a:ext cx="3664134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400" b="0" i="0" u="none" dirty="0">
                <a:solidFill>
                  <a:schemeClr val="bg1"/>
                </a:solidFill>
                <a:latin typeface="Century Gothic" panose="020B0502020202020204" pitchFamily="34" charset="0"/>
              </a:rPr>
              <a:t>Заместитель директора по инклюзивному образованию ГБПОУ «Курганский педагогический колледж», руководитель ЦРД «</a:t>
            </a:r>
            <a:r>
              <a:rPr lang="ru-RU" sz="1400" b="0" i="0" u="none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sz="1400" b="0" i="0" u="none" dirty="0">
                <a:solidFill>
                  <a:schemeClr val="bg1"/>
                </a:solidFill>
                <a:latin typeface="Century Gothic" panose="020B0502020202020204" pitchFamily="34" charset="0"/>
              </a:rPr>
              <a:t>»</a:t>
            </a:r>
            <a:endParaRPr lang="en-US" sz="1400" b="0" i="0" u="none" kern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71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B9AA81-A969-0B84-B207-BD3606702226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Введение</a:t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95FE15-42C4-6A37-6376-44C13DE07DB8}"/>
              </a:ext>
            </a:extLst>
          </p:cNvPr>
          <p:cNvSpPr txBox="1"/>
          <p:nvPr/>
        </p:nvSpPr>
        <p:spPr>
          <a:xfrm>
            <a:off x="616002" y="793939"/>
            <a:ext cx="1032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Century Gothic" panose="020B0502020202020204" pitchFamily="34" charset="0"/>
              </a:rPr>
              <a:t>Цель и задачи практики:</a:t>
            </a:r>
            <a:endParaRPr lang="ru-RU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CD72FC-06E7-749D-1E54-D85F4AA670AD}"/>
              </a:ext>
            </a:extLst>
          </p:cNvPr>
          <p:cNvSpPr txBox="1"/>
          <p:nvPr/>
        </p:nvSpPr>
        <p:spPr>
          <a:xfrm>
            <a:off x="692184" y="4739047"/>
            <a:ext cx="6362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Century Gothic" panose="020B0502020202020204" pitchFamily="34" charset="0"/>
              </a:rPr>
              <a:t>Целевая аудитория</a:t>
            </a:r>
            <a:endParaRPr lang="ru-RU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E34AE-3BF8-28C7-30F8-0428080CA036}"/>
              </a:ext>
            </a:extLst>
          </p:cNvPr>
          <p:cNvSpPr txBox="1"/>
          <p:nvPr/>
        </p:nvSpPr>
        <p:spPr>
          <a:xfrm>
            <a:off x="1322137" y="1388852"/>
            <a:ext cx="10604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Обеспечение развития движения «</a:t>
            </a:r>
            <a:r>
              <a:rPr lang="ru-RU" dirty="0" err="1"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latin typeface="Century Gothic" panose="020B0502020202020204" pitchFamily="34" charset="0"/>
              </a:rPr>
              <a:t>» в Курганской области как части современной системы реабилитации людей с инвалидностью и ограниченными возможностями здоровья.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E34796-9883-97A4-32D1-AEEE5702EB6B}"/>
              </a:ext>
            </a:extLst>
          </p:cNvPr>
          <p:cNvSpPr txBox="1"/>
          <p:nvPr/>
        </p:nvSpPr>
        <p:spPr>
          <a:xfrm>
            <a:off x="1647450" y="2355281"/>
            <a:ext cx="9697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Развитие социокультурной инклюзии в регионе;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EE64F-E65D-619E-E042-8F662E7A4B9A}"/>
              </a:ext>
            </a:extLst>
          </p:cNvPr>
          <p:cNvSpPr txBox="1"/>
          <p:nvPr/>
        </p:nvSpPr>
        <p:spPr>
          <a:xfrm>
            <a:off x="1322137" y="5249243"/>
            <a:ext cx="10604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Представители общественных организаций инвалидов, лица с инвалидностью и ограниченными возможностями здоровья, в т.ч. обучающиеся образовательных организаций различных уровней образования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31792A67-0AD2-3DD9-D7B3-B205D066407C}"/>
              </a:ext>
            </a:extLst>
          </p:cNvPr>
          <p:cNvSpPr/>
          <p:nvPr/>
        </p:nvSpPr>
        <p:spPr>
          <a:xfrm rot="5400000">
            <a:off x="651241" y="1680195"/>
            <a:ext cx="354937" cy="2730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216F6713-6053-B2F9-12B8-C8A991968496}"/>
              </a:ext>
            </a:extLst>
          </p:cNvPr>
          <p:cNvSpPr/>
          <p:nvPr/>
        </p:nvSpPr>
        <p:spPr>
          <a:xfrm rot="5400000">
            <a:off x="832160" y="5529362"/>
            <a:ext cx="354937" cy="2730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4DDE9685-2BF5-4202-B587-C68248271D66}"/>
              </a:ext>
            </a:extLst>
          </p:cNvPr>
          <p:cNvSpPr/>
          <p:nvPr/>
        </p:nvSpPr>
        <p:spPr>
          <a:xfrm rot="5400000">
            <a:off x="1316585" y="2426440"/>
            <a:ext cx="281571" cy="22701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085EB7-B6A4-4B6E-AC19-DD43B7278743}"/>
              </a:ext>
            </a:extLst>
          </p:cNvPr>
          <p:cNvSpPr txBox="1"/>
          <p:nvPr/>
        </p:nvSpPr>
        <p:spPr>
          <a:xfrm>
            <a:off x="1733107" y="2762313"/>
            <a:ext cx="9611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Расширение перечня новых профессий для людей с инвалидностью на региональном рынке труда;  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BF09AF-5A36-4FFA-8525-E43636FA3A7C}"/>
              </a:ext>
            </a:extLst>
          </p:cNvPr>
          <p:cNvSpPr txBox="1"/>
          <p:nvPr/>
        </p:nvSpPr>
        <p:spPr>
          <a:xfrm>
            <a:off x="1733106" y="3454431"/>
            <a:ext cx="9611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Повышение эффективности  профессиональной ориентации и мотивации получения образования людьми с инвалидностью и ОВЗ;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7DF1F0-0159-49B3-AA4C-13F8DBB792F1}"/>
              </a:ext>
            </a:extLst>
          </p:cNvPr>
          <p:cNvSpPr txBox="1"/>
          <p:nvPr/>
        </p:nvSpPr>
        <p:spPr>
          <a:xfrm>
            <a:off x="1733106" y="4106721"/>
            <a:ext cx="9611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Организация межведомственного взаимодействия  по содействию трудоустройству людей с инвалидностью и ОВЗ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120C61-0B50-488D-84A0-2AB2CDD3D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038" y="4261537"/>
            <a:ext cx="225572" cy="28044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53985D-D313-45D5-A279-86ED5FF62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038" y="3580833"/>
            <a:ext cx="215412" cy="2678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A9810F-BD4E-4B9E-B83F-CAFE4F5C3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868" y="2914160"/>
            <a:ext cx="225572" cy="2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54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Алгоритм реализации региональной практики</a:t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ED98DC-0A34-4ADB-B06E-552A041AFBAD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832193-B036-4F46-BEE9-B3120F1BE346}"/>
              </a:ext>
            </a:extLst>
          </p:cNvPr>
          <p:cNvSpPr txBox="1"/>
          <p:nvPr/>
        </p:nvSpPr>
        <p:spPr>
          <a:xfrm>
            <a:off x="616002" y="1037118"/>
            <a:ext cx="10750203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600"/>
              </a:spcAft>
              <a:buAutoNum type="arabicPeriod"/>
            </a:pPr>
            <a:r>
              <a:rPr lang="ru-RU" b="1" dirty="0">
                <a:latin typeface="Century Gothic" panose="020B0502020202020204" pitchFamily="34" charset="0"/>
              </a:rPr>
              <a:t>Сбор информации</a:t>
            </a:r>
            <a:r>
              <a:rPr lang="ru-RU" dirty="0">
                <a:latin typeface="Century Gothic" panose="020B0502020202020204" pitchFamily="34" charset="0"/>
              </a:rPr>
              <a:t>. Перед началом чемпионатного цикла (ноябрь-декабрь) Центр развития движения «</a:t>
            </a:r>
            <a:r>
              <a:rPr lang="ru-RU" dirty="0" err="1"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latin typeface="Century Gothic" panose="020B0502020202020204" pitchFamily="34" charset="0"/>
              </a:rPr>
              <a:t>» в Курганской области осуществляет сбор информации о потенциальных участниках по компетенциям прошлого года и предложений по включению новых компетенций в состав регионального чемпионата.  </a:t>
            </a:r>
          </a:p>
          <a:p>
            <a:pPr marL="342900" indent="-342900" algn="just">
              <a:spcAft>
                <a:spcPts val="600"/>
              </a:spcAft>
              <a:buAutoNum type="arabicPeriod"/>
            </a:pPr>
            <a:r>
              <a:rPr lang="ru-RU" b="1" dirty="0">
                <a:latin typeface="Century Gothic" panose="020B0502020202020204" pitchFamily="34" charset="0"/>
              </a:rPr>
              <a:t>Осуществление аналитики</a:t>
            </a:r>
            <a:r>
              <a:rPr lang="ru-RU" dirty="0">
                <a:latin typeface="Century Gothic" panose="020B0502020202020204" pitchFamily="34" charset="0"/>
              </a:rPr>
              <a:t>. ЦРД проводит аналитику поступивших предложений, готовит информацию для совещания рабочей группы.</a:t>
            </a:r>
          </a:p>
          <a:p>
            <a:pPr marL="342900" indent="-342900" algn="just">
              <a:spcAft>
                <a:spcPts val="600"/>
              </a:spcAft>
              <a:buAutoNum type="arabicPeriod"/>
            </a:pPr>
            <a:r>
              <a:rPr lang="ru-RU" b="1" dirty="0">
                <a:latin typeface="Century Gothic" panose="020B0502020202020204" pitchFamily="34" charset="0"/>
              </a:rPr>
              <a:t>Организационные мероприятия</a:t>
            </a:r>
            <a:r>
              <a:rPr lang="ru-RU" dirty="0">
                <a:latin typeface="Century Gothic" panose="020B0502020202020204" pitchFamily="34" charset="0"/>
              </a:rPr>
              <a:t>. ДОН совместно с ЦРД организует заседание рабочей группы по обсуждению перечня компетенций Чемпионата, возможностей региональных площадок и имеющихся у них ресурсов (материальных и кадровых).</a:t>
            </a:r>
          </a:p>
          <a:p>
            <a:pPr marL="342900" indent="-342900" algn="just">
              <a:spcAft>
                <a:spcPts val="600"/>
              </a:spcAft>
              <a:buAutoNum type="arabicPeriod"/>
            </a:pPr>
            <a:r>
              <a:rPr lang="ru-RU" b="1" dirty="0">
                <a:latin typeface="Century Gothic" panose="020B0502020202020204" pitchFamily="34" charset="0"/>
              </a:rPr>
              <a:t>Управленческие решения. </a:t>
            </a:r>
            <a:r>
              <a:rPr lang="ru-RU" dirty="0">
                <a:latin typeface="Century Gothic" panose="020B0502020202020204" pitchFamily="34" charset="0"/>
              </a:rPr>
              <a:t>Издание приказа ДОН о проведении чемпионата Курганской области с определением региональных площадок, ответственных руководителей ОО.</a:t>
            </a:r>
          </a:p>
          <a:p>
            <a:pPr marL="342900" indent="-342900" algn="just">
              <a:spcAft>
                <a:spcPts val="600"/>
              </a:spcAft>
              <a:buAutoNum type="arabicPeriod"/>
            </a:pPr>
            <a:r>
              <a:rPr lang="ru-RU" b="1" dirty="0">
                <a:latin typeface="Century Gothic" panose="020B0502020202020204" pitchFamily="34" charset="0"/>
              </a:rPr>
              <a:t>Контроль работы распределенных площадок. </a:t>
            </a:r>
            <a:r>
              <a:rPr lang="ru-RU" dirty="0">
                <a:latin typeface="Century Gothic" panose="020B0502020202020204" pitchFamily="34" charset="0"/>
              </a:rPr>
              <a:t>Сбор информации о ходе соревнований, предоставление информации для СМИ.</a:t>
            </a:r>
          </a:p>
          <a:p>
            <a:pPr marL="342900" indent="-342900" algn="just">
              <a:spcAft>
                <a:spcPts val="600"/>
              </a:spcAft>
              <a:buAutoNum type="arabicPeriod"/>
            </a:pPr>
            <a:r>
              <a:rPr lang="ru-RU" b="1" dirty="0">
                <a:latin typeface="Century Gothic" panose="020B0502020202020204" pitchFamily="34" charset="0"/>
              </a:rPr>
              <a:t>Подведение итогов, поощрение организаторов площадок. </a:t>
            </a:r>
          </a:p>
        </p:txBody>
      </p:sp>
    </p:spTree>
    <p:extLst>
      <p:ext uri="{BB962C8B-B14F-4D97-AF65-F5344CB8AC3E}">
        <p14:creationId xmlns:p14="http://schemas.microsoft.com/office/powerpoint/2010/main" val="1585234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87" y="135324"/>
            <a:ext cx="10907132" cy="447623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Описание программных направлений</a:t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D220D48-FDB9-4E76-8194-9B0A26F2DC2C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AC0D6-0C10-43AD-A8B5-8761C3333821}"/>
              </a:ext>
            </a:extLst>
          </p:cNvPr>
          <p:cNvSpPr txBox="1"/>
          <p:nvPr/>
        </p:nvSpPr>
        <p:spPr>
          <a:xfrm>
            <a:off x="308344" y="582947"/>
            <a:ext cx="11748977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Основная модель проведения – на распределенных площадках </a:t>
            </a:r>
            <a:r>
              <a:rPr lang="ru-RU" b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(Модель 2):</a:t>
            </a:r>
            <a:endParaRPr lang="ru-RU" b="1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endParaRPr lang="ru-RU" sz="900" b="1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ru-RU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2016, 2017 годы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: чемпионат «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 проводился в рамках Фестиваля молодых инвалидов «Движение – это жизнь!» при участии Центра развития движения «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». С 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2018 года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организатором чемпионата Курганской области «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 является региональный Центр развития движения «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».</a:t>
            </a:r>
          </a:p>
          <a:p>
            <a:endParaRPr lang="ru-RU" sz="8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ru-RU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Основная площадка: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ГБПОУ «Курганский педагогический колледж»</a:t>
            </a:r>
          </a:p>
          <a:p>
            <a:endParaRPr lang="ru-RU" sz="9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ru-RU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Дополнительные площадки (соревновательные):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санаторий «Лесники»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ГБПОУ «Курганский техникум строительных технологий и городского хозяйства»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ГБПОУ «Курганский педагогический колледж»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ГБПОУ «Курганский техникум сервиса и технологий»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ГБПОУ «Курганский технологический колледж им. Героя Советского Союза Н.Я. Анфиногенова»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ГАУ «Центр социального обслуживания населения по городу Кургану»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ГБОУ «Курганская областная школа дистанционного обучения»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ГБОУ «Курганская специальная (коррекционная) школа-интернат № 25»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ГБПОУ «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Варгашинский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образовательный центр»,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ФГБОУ ВО «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Шадринский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государственный педагогический университет»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ГБПОУ «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Шадринский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политехнический колледж»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ГБПОУ «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Катайский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профессионально-педагогический техникум»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ГБПОУ «Курганский государственный колледж»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ГБПОУ «Курганский базовый медицинский колледж»</a:t>
            </a:r>
          </a:p>
        </p:txBody>
      </p:sp>
    </p:spTree>
    <p:extLst>
      <p:ext uri="{BB962C8B-B14F-4D97-AF65-F5344CB8AC3E}">
        <p14:creationId xmlns:p14="http://schemas.microsoft.com/office/powerpoint/2010/main" val="2162263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Описание программных направлений</a:t>
            </a:r>
            <a:b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0C1F668-3E6B-4521-9D01-B67AC7995F92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04DC8E-C72B-412F-989C-835C0A541E5C}"/>
              </a:ext>
            </a:extLst>
          </p:cNvPr>
          <p:cNvSpPr txBox="1"/>
          <p:nvPr/>
        </p:nvSpPr>
        <p:spPr>
          <a:xfrm>
            <a:off x="518004" y="930793"/>
            <a:ext cx="1100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Площадки для проведения мероприятий Программы чемпионата по направлениям:</a:t>
            </a:r>
          </a:p>
        </p:txBody>
      </p:sp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7F15DB04-675C-46A3-8F2E-DF1C47E1E7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1865284"/>
              </p:ext>
            </p:extLst>
          </p:nvPr>
        </p:nvGraphicFramePr>
        <p:xfrm>
          <a:off x="518004" y="1504950"/>
          <a:ext cx="8740650" cy="5207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DE2AE5-EF72-4794-BFBA-3D325D082D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4087" y="1991997"/>
            <a:ext cx="2578712" cy="343060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98089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Ресурсы, которые необходимы для эффективной реализации  региональной практики</a:t>
            </a:r>
            <a:b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BCFD64-72B5-42EF-8289-B99796561703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708F71-A277-4FA3-9FD9-23B343AC5DF2}"/>
              </a:ext>
            </a:extLst>
          </p:cNvPr>
          <p:cNvSpPr txBox="1"/>
          <p:nvPr/>
        </p:nvSpPr>
        <p:spPr>
          <a:xfrm>
            <a:off x="528637" y="1483686"/>
            <a:ext cx="109944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ru-RU" b="1" dirty="0">
                <a:latin typeface="Century Gothic" panose="020B0502020202020204" pitchFamily="34" charset="0"/>
              </a:rPr>
              <a:t>Организационно-управленческие </a:t>
            </a:r>
            <a:r>
              <a:rPr lang="ru-RU" dirty="0">
                <a:latin typeface="Century Gothic" panose="020B0502020202020204" pitchFamily="34" charset="0"/>
              </a:rPr>
              <a:t>– назначение ответственных лиц на каждой площадке, отвечающих за проведение соревнований, распределение экспертов и создание экспертного сообщества по компетенциям для разработки конкурсных заданий, создание групп в социальных сетях с целью коммуникации. </a:t>
            </a:r>
          </a:p>
          <a:p>
            <a:pPr marL="342900" indent="-342900" algn="just">
              <a:buAutoNum type="arabicPeriod"/>
            </a:pPr>
            <a:r>
              <a:rPr lang="ru-RU" b="1" dirty="0">
                <a:latin typeface="Century Gothic" panose="020B0502020202020204" pitchFamily="34" charset="0"/>
              </a:rPr>
              <a:t>Кадровые</a:t>
            </a:r>
            <a:r>
              <a:rPr lang="ru-RU" dirty="0">
                <a:latin typeface="Century Gothic" panose="020B0502020202020204" pitchFamily="34" charset="0"/>
              </a:rPr>
              <a:t> – организация обучения региональных экспертов «</a:t>
            </a:r>
            <a:r>
              <a:rPr lang="ru-RU" dirty="0" err="1"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latin typeface="Century Gothic" panose="020B0502020202020204" pitchFamily="34" charset="0"/>
              </a:rPr>
              <a:t>», повышение квалификации главных региональных экспертов по компетенциям, в т.ч. на курсах ФМЦИО.</a:t>
            </a:r>
          </a:p>
          <a:p>
            <a:pPr marL="342900" indent="-342900" algn="just">
              <a:buAutoNum type="arabicPeriod"/>
            </a:pP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b="1" dirty="0">
                <a:latin typeface="Century Gothic" panose="020B0502020202020204" pitchFamily="34" charset="0"/>
              </a:rPr>
              <a:t>Предметно-пространственные</a:t>
            </a:r>
            <a:r>
              <a:rPr lang="ru-RU" dirty="0">
                <a:latin typeface="Century Gothic" panose="020B0502020202020204" pitchFamily="34" charset="0"/>
              </a:rPr>
              <a:t>  - оборудование площадок, доступных для лиц различных нозологий; наличие оборудованных рабочих мест и специального оборудования для проведения соревнований; санитарное состояние мастерских , аудиторий для проведения соревнований чемпионата (уровень освещенности, соблюдение теплового, светового и воздушного режима).</a:t>
            </a:r>
          </a:p>
          <a:p>
            <a:pPr marL="342900" indent="-342900" algn="just">
              <a:buAutoNum type="arabicPeriod"/>
            </a:pPr>
            <a:r>
              <a:rPr lang="ru-RU" b="1" dirty="0">
                <a:latin typeface="Century Gothic" panose="020B0502020202020204" pitchFamily="34" charset="0"/>
              </a:rPr>
              <a:t>Материально-технические</a:t>
            </a:r>
            <a:r>
              <a:rPr lang="ru-RU" dirty="0">
                <a:latin typeface="Century Gothic" panose="020B0502020202020204" pitchFamily="34" charset="0"/>
              </a:rPr>
              <a:t> – приобретение необходимого оборудования, закупка расходных материалов.</a:t>
            </a:r>
          </a:p>
          <a:p>
            <a:pPr marL="342900" indent="-342900" algn="just">
              <a:buAutoNum type="arabicPeriod"/>
            </a:pPr>
            <a:r>
              <a:rPr lang="ru-RU" b="1" dirty="0">
                <a:latin typeface="Century Gothic" panose="020B0502020202020204" pitchFamily="34" charset="0"/>
              </a:rPr>
              <a:t>Информационные</a:t>
            </a:r>
            <a:r>
              <a:rPr lang="ru-RU" dirty="0">
                <a:latin typeface="Century Gothic" panose="020B0502020202020204" pitchFamily="34" charset="0"/>
              </a:rPr>
              <a:t> – обеспечение информационной коммуникативной среды посредством привлечения общественности через СМИ, социальные сети.</a:t>
            </a:r>
          </a:p>
        </p:txBody>
      </p:sp>
    </p:spTree>
    <p:extLst>
      <p:ext uri="{BB962C8B-B14F-4D97-AF65-F5344CB8AC3E}">
        <p14:creationId xmlns:p14="http://schemas.microsoft.com/office/powerpoint/2010/main" val="284609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Ожидаемые результаты реализации региональной практики и методы их контроля</a:t>
            </a:r>
            <a:b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75581B0-D52F-4913-9717-9C25AD889916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A02D2-B979-4387-878C-EEDA4C352C70}"/>
              </a:ext>
            </a:extLst>
          </p:cNvPr>
          <p:cNvSpPr txBox="1"/>
          <p:nvPr/>
        </p:nvSpPr>
        <p:spPr>
          <a:xfrm>
            <a:off x="616002" y="1536849"/>
            <a:ext cx="1105854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Количественные:</a:t>
            </a:r>
          </a:p>
          <a:p>
            <a:pPr marL="342900" indent="-342900">
              <a:buAutoNum type="arabicPeriod"/>
            </a:pPr>
            <a:r>
              <a:rPr lang="ru-RU" dirty="0">
                <a:latin typeface="Century Gothic" panose="020B0502020202020204" pitchFamily="34" charset="0"/>
              </a:rPr>
              <a:t>Количество участников/компетенций</a:t>
            </a:r>
          </a:p>
          <a:p>
            <a:pPr marL="342900" indent="-342900">
              <a:buAutoNum type="arabicPeriod"/>
            </a:pPr>
            <a:r>
              <a:rPr lang="ru-RU" dirty="0">
                <a:latin typeface="Century Gothic" panose="020B0502020202020204" pitchFamily="34" charset="0"/>
              </a:rPr>
              <a:t>Количество партнеров, предоставивших свои пространства (локации для мероприятий чемпионата)</a:t>
            </a:r>
          </a:p>
          <a:p>
            <a:pPr marL="342900" indent="-342900">
              <a:buAutoNum type="arabicPeriod"/>
            </a:pPr>
            <a:r>
              <a:rPr lang="ru-RU" dirty="0">
                <a:latin typeface="Century Gothic" panose="020B0502020202020204" pitchFamily="34" charset="0"/>
              </a:rPr>
              <a:t>Количество площадок чемпионата</a:t>
            </a:r>
          </a:p>
          <a:p>
            <a:pPr marL="342900" indent="-342900">
              <a:buAutoNum type="arabicPeriod"/>
            </a:pPr>
            <a:r>
              <a:rPr lang="ru-RU" dirty="0">
                <a:latin typeface="Century Gothic" panose="020B0502020202020204" pitchFamily="34" charset="0"/>
              </a:rPr>
              <a:t>% выполнения Плана мероприятий по подготовке и организации чемпионата Курганской области «</a:t>
            </a:r>
            <a:r>
              <a:rPr lang="ru-RU" dirty="0" err="1"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latin typeface="Century Gothic" panose="020B0502020202020204" pitchFamily="34" charset="0"/>
              </a:rPr>
              <a:t>»</a:t>
            </a:r>
          </a:p>
          <a:p>
            <a:pPr marL="342900" indent="-342900">
              <a:buAutoNum type="arabicPeriod"/>
            </a:pPr>
            <a:r>
              <a:rPr lang="ru-RU" dirty="0">
                <a:latin typeface="Century Gothic" panose="020B0502020202020204" pitchFamily="34" charset="0"/>
              </a:rPr>
              <a:t>Количество социальных партнеров, в т.ч. работодателей, привлеченных к обеспечению ресурсов</a:t>
            </a:r>
          </a:p>
          <a:p>
            <a:r>
              <a:rPr lang="ru-RU" b="1" dirty="0">
                <a:latin typeface="Century Gothic" panose="020B0502020202020204" pitchFamily="34" charset="0"/>
              </a:rPr>
              <a:t>Качественные: </a:t>
            </a:r>
          </a:p>
          <a:p>
            <a:r>
              <a:rPr lang="ru-RU" dirty="0">
                <a:latin typeface="Century Gothic" panose="020B0502020202020204" pitchFamily="34" charset="0"/>
              </a:rPr>
              <a:t>-  формирование (развитие) уровня социокультурной инклюзивной культуры;</a:t>
            </a:r>
          </a:p>
          <a:p>
            <a:r>
              <a:rPr lang="ru-RU" dirty="0">
                <a:latin typeface="Century Gothic" panose="020B0502020202020204" pitchFamily="34" charset="0"/>
              </a:rPr>
              <a:t>- повышение уровня вовлеченности регионального сообщества в чемпионатное движение;</a:t>
            </a:r>
          </a:p>
          <a:p>
            <a:pPr marL="285750" indent="-285750">
              <a:buFontTx/>
              <a:buChar char="-"/>
            </a:pPr>
            <a:r>
              <a:rPr lang="ru-RU" dirty="0">
                <a:latin typeface="Century Gothic" panose="020B0502020202020204" pitchFamily="34" charset="0"/>
              </a:rPr>
              <a:t>сформированность четких профессиональных ориентиров (обоснованность выбора профессии) у студентов и школьников;</a:t>
            </a:r>
          </a:p>
          <a:p>
            <a:pPr marL="285750" indent="-285750">
              <a:buFontTx/>
              <a:buChar char="-"/>
            </a:pPr>
            <a:r>
              <a:rPr lang="ru-RU" dirty="0">
                <a:latin typeface="Century Gothic" panose="020B0502020202020204" pitchFamily="34" charset="0"/>
              </a:rPr>
              <a:t>формирование экспертного сообщества. </a:t>
            </a:r>
          </a:p>
          <a:p>
            <a:r>
              <a:rPr lang="ru-RU" b="1" dirty="0">
                <a:latin typeface="Century Gothic" panose="020B0502020202020204" pitchFamily="34" charset="0"/>
              </a:rPr>
              <a:t>Контроль: </a:t>
            </a:r>
            <a:r>
              <a:rPr lang="ru-RU" dirty="0">
                <a:latin typeface="Century Gothic" panose="020B0502020202020204" pitchFamily="34" charset="0"/>
              </a:rPr>
              <a:t>проверка готовности площадок</a:t>
            </a:r>
            <a:r>
              <a:rPr lang="ru-RU" b="1" dirty="0">
                <a:latin typeface="Century Gothic" panose="020B0502020202020204" pitchFamily="34" charset="0"/>
              </a:rPr>
              <a:t>,  </a:t>
            </a:r>
            <a:r>
              <a:rPr lang="ru-RU" dirty="0">
                <a:latin typeface="Century Gothic" panose="020B0502020202020204" pitchFamily="34" charset="0"/>
              </a:rPr>
              <a:t>предоставление фото и видеоматериалов мероприятий, </a:t>
            </a:r>
            <a:r>
              <a:rPr lang="ru-RU" b="1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систематизация материалов,</a:t>
            </a:r>
          </a:p>
          <a:p>
            <a:r>
              <a:rPr lang="ru-RU" dirty="0">
                <a:latin typeface="Century Gothic" panose="020B0502020202020204" pitchFamily="34" charset="0"/>
              </a:rPr>
              <a:t>подготовка справки для РОИВ</a:t>
            </a:r>
            <a:endParaRPr lang="ru-RU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796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Сведения о практической апробации региональной практики </a:t>
            </a:r>
            <a:b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9677BB8-8901-4E45-AF1F-6B8727737488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A81278-1A10-4A9D-B11D-662C2AD02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775" y="1417958"/>
            <a:ext cx="2245849" cy="149848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CC85FC-BB97-4CA3-989E-EF42E9F775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25"/>
          <a:stretch/>
        </p:blipFill>
        <p:spPr>
          <a:xfrm>
            <a:off x="3208431" y="5012447"/>
            <a:ext cx="2216423" cy="13764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87ED5FA-9A5A-403A-9CE7-73E1E15BD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50" y="5012448"/>
            <a:ext cx="2064673" cy="13764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6F76AAF-19BB-4F48-9EB4-C69A2AC49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50" y="1417957"/>
            <a:ext cx="1997358" cy="149848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4" descr="https://sun9-3.userapi.com/impg/VpVhuGPvskSZ_96ZY1fc0WYZXdbe478E9YobcQ/lnlrW8Y_rEk.jpg?size=2560x1922&amp;quality=95&amp;sign=a79dd4ecd48d101399445be731474f40&amp;type=album">
            <a:extLst>
              <a:ext uri="{FF2B5EF4-FFF2-40B4-BE49-F238E27FC236}">
                <a16:creationId xmlns:a16="http://schemas.microsoft.com/office/drawing/2014/main" id="{018FBAF5-3C43-4169-8421-10B34FF056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5326" r="-2130" b="5804"/>
          <a:stretch/>
        </p:blipFill>
        <p:spPr bwMode="auto">
          <a:xfrm>
            <a:off x="3179775" y="3240806"/>
            <a:ext cx="2216422" cy="147885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2AB9C3B-46E8-41A3-9E14-F924EB6F1E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16911"/>
          <a:stretch/>
        </p:blipFill>
        <p:spPr>
          <a:xfrm>
            <a:off x="6250249" y="1346521"/>
            <a:ext cx="2807991" cy="233357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EB0DAE-B422-4175-BF99-E042DD9F4E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9041" y="3249247"/>
            <a:ext cx="2786113" cy="278611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8DFCA79-12FB-4534-8B8C-4D35606C2261}"/>
              </a:ext>
            </a:extLst>
          </p:cNvPr>
          <p:cNvSpPr/>
          <p:nvPr/>
        </p:nvSpPr>
        <p:spPr>
          <a:xfrm>
            <a:off x="5602270" y="3695402"/>
            <a:ext cx="280799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За период участия Курганской области в движении «</a:t>
            </a:r>
            <a:r>
              <a:rPr lang="ru-RU" sz="1600" dirty="0" err="1">
                <a:latin typeface="Century Gothic" panose="020B0502020202020204" pitchFamily="34" charset="0"/>
              </a:rPr>
              <a:t>Абилимпикс</a:t>
            </a:r>
            <a:r>
              <a:rPr lang="ru-RU" sz="1600" dirty="0">
                <a:latin typeface="Century Gothic" panose="020B0502020202020204" pitchFamily="34" charset="0"/>
              </a:rPr>
              <a:t>» количество участников увеличилось в 7 раз - с 21 до 153. Количество компетенций выросло в 5 раз, от 4 до 21 наименований. Количество площадок в 4 раза, с 3 до 12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EF642C6-C3AF-4B12-87DE-8C09232BB32D}"/>
              </a:ext>
            </a:extLst>
          </p:cNvPr>
          <p:cNvSpPr/>
          <p:nvPr/>
        </p:nvSpPr>
        <p:spPr>
          <a:xfrm>
            <a:off x="9293469" y="1156698"/>
            <a:ext cx="23915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rgbClr val="000000"/>
                </a:solidFill>
                <a:latin typeface="Century Gothic" panose="020B050202020202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Активно работает официальная группа </a:t>
            </a:r>
            <a:r>
              <a:rPr lang="ru-RU" sz="1600" dirty="0" err="1">
                <a:solidFill>
                  <a:srgbClr val="000000"/>
                </a:solidFill>
                <a:latin typeface="Century Gothic" panose="020B050202020202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ВКонтакте</a:t>
            </a:r>
            <a:r>
              <a:rPr lang="ru-RU" sz="1600" dirty="0">
                <a:solidFill>
                  <a:srgbClr val="000000"/>
                </a:solidFill>
                <a:latin typeface="Century Gothic" panose="020B050202020202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 Центра развития движения «</a:t>
            </a:r>
            <a:r>
              <a:rPr lang="ru-RU" sz="1600" dirty="0" err="1">
                <a:solidFill>
                  <a:srgbClr val="000000"/>
                </a:solidFill>
                <a:latin typeface="Century Gothic" panose="020B050202020202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Абилимпикс</a:t>
            </a:r>
            <a:r>
              <a:rPr lang="ru-RU" sz="1600" dirty="0">
                <a:solidFill>
                  <a:srgbClr val="000000"/>
                </a:solidFill>
                <a:latin typeface="Century Gothic" panose="020B050202020202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» </a:t>
            </a:r>
            <a:r>
              <a:rPr lang="ru-RU" sz="1600" u="sng" dirty="0">
                <a:solidFill>
                  <a:srgbClr val="0563C1"/>
                </a:solidFill>
                <a:latin typeface="Century Gothic" panose="020B0502020202020204" pitchFamily="34" charset="0"/>
                <a:ea typeface="Yu Mincho" panose="02020400000000000000" pitchFamily="18" charset="-128"/>
                <a:cs typeface="Calibri" panose="020F0502020204030204" pitchFamily="34" charset="0"/>
                <a:hlinkClick r:id="rId9"/>
              </a:rPr>
              <a:t>https://vk.com/abilympicskurgan</a:t>
            </a:r>
            <a:endParaRPr lang="ru-RU" sz="1600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B42DAF-40FD-40C1-A6E6-059416FCF9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746" y="3129783"/>
            <a:ext cx="2329968" cy="174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39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Сведения о практической апробации региональной практики </a:t>
            </a:r>
            <a:b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9677BB8-8901-4E45-AF1F-6B8727737488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A3EA017-C247-495F-AF75-50E99C9B0DA7}"/>
              </a:ext>
            </a:extLst>
          </p:cNvPr>
          <p:cNvSpPr/>
          <p:nvPr/>
        </p:nvSpPr>
        <p:spPr>
          <a:xfrm>
            <a:off x="456308" y="1431857"/>
            <a:ext cx="5135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solidFill>
                  <a:srgbClr val="000000"/>
                </a:solidFill>
                <a:latin typeface="Century Gothic" panose="020B050202020202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В регионе сформирована организационная структура Чемпионатов «</a:t>
            </a:r>
            <a:r>
              <a:rPr lang="ru-RU" sz="1600" dirty="0" err="1">
                <a:solidFill>
                  <a:srgbClr val="000000"/>
                </a:solidFill>
                <a:latin typeface="Century Gothic" panose="020B050202020202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Абилимпикс</a:t>
            </a:r>
            <a:r>
              <a:rPr lang="ru-RU" sz="1600" dirty="0">
                <a:solidFill>
                  <a:srgbClr val="000000"/>
                </a:solidFill>
                <a:latin typeface="Century Gothic" panose="020B050202020202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»:</a:t>
            </a:r>
          </a:p>
          <a:p>
            <a:pPr algn="just"/>
            <a:r>
              <a:rPr lang="ru-RU" sz="1600" dirty="0">
                <a:solidFill>
                  <a:srgbClr val="000000"/>
                </a:solidFill>
                <a:latin typeface="Century Gothic" panose="020B050202020202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Региональные органы исполнительной власти:</a:t>
            </a:r>
          </a:p>
          <a:p>
            <a:pPr marL="285750" indent="-285750" algn="just">
              <a:buFontTx/>
              <a:buChar char="-"/>
            </a:pPr>
            <a:r>
              <a:rPr lang="ru-RU" sz="1600" dirty="0">
                <a:solidFill>
                  <a:srgbClr val="000000"/>
                </a:solidFill>
                <a:latin typeface="Century Gothic" panose="020B050202020202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Департамент образования и науки Курганской области;</a:t>
            </a:r>
          </a:p>
          <a:p>
            <a:pPr marL="285750" indent="-285750" algn="just">
              <a:buFontTx/>
              <a:buChar char="-"/>
            </a:pPr>
            <a:r>
              <a:rPr lang="ru-RU" sz="1600" dirty="0">
                <a:solidFill>
                  <a:srgbClr val="000000"/>
                </a:solidFill>
                <a:latin typeface="Century Gothic" panose="020B050202020202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Главное управление по труду и занятости Курганской области;</a:t>
            </a:r>
          </a:p>
          <a:p>
            <a:pPr marL="285750" indent="-285750" algn="just">
              <a:buFontTx/>
              <a:buChar char="-"/>
            </a:pPr>
            <a:r>
              <a:rPr lang="ru-RU" sz="1600" dirty="0">
                <a:solidFill>
                  <a:srgbClr val="000000"/>
                </a:solidFill>
                <a:latin typeface="Century Gothic" panose="020B050202020202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Главное управление социальной защиты населения Курганской области.</a:t>
            </a:r>
          </a:p>
          <a:p>
            <a:pPr algn="just"/>
            <a:r>
              <a:rPr lang="ru-RU" sz="1600" dirty="0">
                <a:solidFill>
                  <a:srgbClr val="000000"/>
                </a:solidFill>
                <a:latin typeface="Century Gothic" panose="020B050202020202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Организаторы:</a:t>
            </a:r>
          </a:p>
          <a:p>
            <a:pPr marL="285750" indent="-285750" algn="just">
              <a:buFontTx/>
              <a:buChar char="-"/>
            </a:pPr>
            <a:r>
              <a:rPr lang="ru-RU" sz="1600" dirty="0">
                <a:solidFill>
                  <a:srgbClr val="000000"/>
                </a:solidFill>
                <a:latin typeface="Century Gothic" panose="020B050202020202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Центр развития движения «</a:t>
            </a:r>
            <a:r>
              <a:rPr lang="ru-RU" sz="1600" dirty="0" err="1">
                <a:solidFill>
                  <a:srgbClr val="000000"/>
                </a:solidFill>
                <a:latin typeface="Century Gothic" panose="020B050202020202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Абилимпикс</a:t>
            </a:r>
            <a:r>
              <a:rPr lang="ru-RU" sz="1600" dirty="0">
                <a:solidFill>
                  <a:srgbClr val="000000"/>
                </a:solidFill>
                <a:latin typeface="Century Gothic" panose="020B050202020202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»;</a:t>
            </a:r>
          </a:p>
          <a:p>
            <a:pPr marL="285750" indent="-285750" algn="just">
              <a:buFontTx/>
              <a:buChar char="-"/>
            </a:pPr>
            <a:r>
              <a:rPr lang="ru-RU" sz="1600" dirty="0">
                <a:solidFill>
                  <a:srgbClr val="000000"/>
                </a:solidFill>
                <a:latin typeface="Century Gothic" panose="020B050202020202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Региональный Центр обучения экспертов (оба на базе ГБПОУ «Курганский педагогический колледж»);</a:t>
            </a:r>
          </a:p>
          <a:p>
            <a:pPr marL="285750" indent="-285750" algn="just">
              <a:buFontTx/>
              <a:buChar char="-"/>
            </a:pPr>
            <a:r>
              <a:rPr lang="ru-RU" sz="1600" dirty="0">
                <a:solidFill>
                  <a:srgbClr val="000000"/>
                </a:solidFill>
                <a:latin typeface="Century Gothic" panose="020B050202020202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добровольческий центр на базе ГБПОУ «Курганский технологический колледж имени Героя Советского Союза Н.Я. Анфиногенова»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98840D-9EDC-4853-86A6-2624FC538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540" y="939882"/>
            <a:ext cx="2664867" cy="376797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0E5E947-54AE-4902-AC18-B99F20E25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879" y="4628226"/>
            <a:ext cx="2494189" cy="136370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B1585BC-20AA-41CF-8B78-39D30CBA3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519" y="1054404"/>
            <a:ext cx="3142748" cy="494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495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Обложка">
  <a:themeElements>
    <a:clrScheme name="Пользовательские 2">
      <a:dk1>
        <a:srgbClr val="000000"/>
      </a:dk1>
      <a:lt1>
        <a:srgbClr val="FFFFFF"/>
      </a:lt1>
      <a:dk2>
        <a:srgbClr val="97989A"/>
      </a:dk2>
      <a:lt2>
        <a:srgbClr val="E3E9EC"/>
      </a:lt2>
      <a:accent1>
        <a:srgbClr val="0540F2"/>
      </a:accent1>
      <a:accent2>
        <a:srgbClr val="009F79"/>
      </a:accent2>
      <a:accent3>
        <a:srgbClr val="E83745"/>
      </a:accent3>
      <a:accent4>
        <a:srgbClr val="4B83F1"/>
      </a:accent4>
      <a:accent5>
        <a:srgbClr val="C8D6F1"/>
      </a:accent5>
      <a:accent6>
        <a:srgbClr val="000000"/>
      </a:accent6>
      <a:hlink>
        <a:srgbClr val="4B83F1"/>
      </a:hlink>
      <a:folHlink>
        <a:srgbClr val="4B83F1"/>
      </a:folHlink>
    </a:clrScheme>
    <a:fontScheme name="Абилимпикс">
      <a:majorFont>
        <a:latin typeface="Futura PT Bold"/>
        <a:ea typeface=""/>
        <a:cs typeface=""/>
      </a:majorFont>
      <a:minorFont>
        <a:latin typeface="Futura PT Book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Основные блоки">
  <a:themeElements>
    <a:clrScheme name="Пользовательские 2">
      <a:dk1>
        <a:srgbClr val="000000"/>
      </a:dk1>
      <a:lt1>
        <a:srgbClr val="FFFFFF"/>
      </a:lt1>
      <a:dk2>
        <a:srgbClr val="97989A"/>
      </a:dk2>
      <a:lt2>
        <a:srgbClr val="E3E9EC"/>
      </a:lt2>
      <a:accent1>
        <a:srgbClr val="0540F2"/>
      </a:accent1>
      <a:accent2>
        <a:srgbClr val="009F79"/>
      </a:accent2>
      <a:accent3>
        <a:srgbClr val="E83745"/>
      </a:accent3>
      <a:accent4>
        <a:srgbClr val="4B83F1"/>
      </a:accent4>
      <a:accent5>
        <a:srgbClr val="C8D6F1"/>
      </a:accent5>
      <a:accent6>
        <a:srgbClr val="000000"/>
      </a:accent6>
      <a:hlink>
        <a:srgbClr val="4B83F1"/>
      </a:hlink>
      <a:folHlink>
        <a:srgbClr val="4B83F1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Закрывающие слайды">
  <a:themeElements>
    <a:clrScheme name="Пользовательские 2">
      <a:dk1>
        <a:srgbClr val="000000"/>
      </a:dk1>
      <a:lt1>
        <a:srgbClr val="FFFFFF"/>
      </a:lt1>
      <a:dk2>
        <a:srgbClr val="97989A"/>
      </a:dk2>
      <a:lt2>
        <a:srgbClr val="E3E9EC"/>
      </a:lt2>
      <a:accent1>
        <a:srgbClr val="0540F2"/>
      </a:accent1>
      <a:accent2>
        <a:srgbClr val="009F79"/>
      </a:accent2>
      <a:accent3>
        <a:srgbClr val="E83745"/>
      </a:accent3>
      <a:accent4>
        <a:srgbClr val="4B83F1"/>
      </a:accent4>
      <a:accent5>
        <a:srgbClr val="C8D6F1"/>
      </a:accent5>
      <a:accent6>
        <a:srgbClr val="000000"/>
      </a:accent6>
      <a:hlink>
        <a:srgbClr val="4B83F1"/>
      </a:hlink>
      <a:folHlink>
        <a:srgbClr val="4B83F1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3752</TotalTime>
  <Words>1245</Words>
  <Application>Microsoft Office PowerPoint</Application>
  <PresentationFormat>Широкоэкранный</PresentationFormat>
  <Paragraphs>161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28" baseType="lpstr">
      <vt:lpstr>Arial</vt:lpstr>
      <vt:lpstr>Futura PT Light</vt:lpstr>
      <vt:lpstr>Lato Light</vt:lpstr>
      <vt:lpstr>Calibri</vt:lpstr>
      <vt:lpstr>Yu Mincho</vt:lpstr>
      <vt:lpstr>Futura PT Demi</vt:lpstr>
      <vt:lpstr>Futura PT Book</vt:lpstr>
      <vt:lpstr>Helvetica Neue</vt:lpstr>
      <vt:lpstr>Calibri Light</vt:lpstr>
      <vt:lpstr>Futura PT Medium</vt:lpstr>
      <vt:lpstr>Roboto</vt:lpstr>
      <vt:lpstr>Futura PT Bold</vt:lpstr>
      <vt:lpstr>Century Gothic</vt:lpstr>
      <vt:lpstr>Обложка</vt:lpstr>
      <vt:lpstr>Основные блоки</vt:lpstr>
      <vt:lpstr>Закрывающие слайды</vt:lpstr>
      <vt:lpstr>Государственное бюджетное профессиональное образовательное учреждение  «Курганский педагогический колледж»</vt:lpstr>
      <vt:lpstr>Введение </vt:lpstr>
      <vt:lpstr>Алгоритм реализации региональной практики </vt:lpstr>
      <vt:lpstr>Описание программных направлений </vt:lpstr>
      <vt:lpstr>Описание программных направлений </vt:lpstr>
      <vt:lpstr>Ресурсы, которые необходимы для эффективной реализации  региональной практики </vt:lpstr>
      <vt:lpstr>Ожидаемые результаты реализации региональной практики и методы их контроля </vt:lpstr>
      <vt:lpstr>Сведения о практической апробации региональной практики  </vt:lpstr>
      <vt:lpstr>Сведения о практической апробации региональной практики  </vt:lpstr>
      <vt:lpstr>Результаты, подтверждающие эффективность реализации региональной практики </vt:lpstr>
      <vt:lpstr>Заключение 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User</cp:lastModifiedBy>
  <cp:revision>401</cp:revision>
  <cp:lastPrinted>2023-02-28T10:07:21Z</cp:lastPrinted>
  <dcterms:created xsi:type="dcterms:W3CDTF">2022-10-21T09:29:54Z</dcterms:created>
  <dcterms:modified xsi:type="dcterms:W3CDTF">2023-10-06T12:02:47Z</dcterms:modified>
</cp:coreProperties>
</file>